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5753"/>
    <a:srgbClr val="FF9900"/>
    <a:srgbClr val="FFCCCC"/>
    <a:srgbClr val="FF6600"/>
    <a:srgbClr val="FFFFCC"/>
    <a:srgbClr val="0000FF"/>
    <a:srgbClr val="FF33CC"/>
    <a:srgbClr val="00CCFF"/>
    <a:srgbClr val="FF7C8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17" autoAdjust="0"/>
    <p:restoredTop sz="94660"/>
  </p:normalViewPr>
  <p:slideViewPr>
    <p:cSldViewPr>
      <p:cViewPr varScale="1">
        <p:scale>
          <a:sx n="84" d="100"/>
          <a:sy n="84" d="100"/>
        </p:scale>
        <p:origin x="1938"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B1FBDE90-79B3-4D82-B4DD-CFA7623F4EF7}" type="datetimeFigureOut">
              <a:rPr kumimoji="1" lang="ja-JP" altLang="en-US" smtClean="0"/>
              <a:pPr/>
              <a:t>2026/3/9</a:t>
            </a:fld>
            <a:endParaRPr kumimoji="1" lang="ja-JP" altLang="en-US"/>
          </a:p>
        </p:txBody>
      </p:sp>
      <p:sp>
        <p:nvSpPr>
          <p:cNvPr id="4" name="スライド イメージ プレースホルダ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96D1C142-9E86-4F51-9CB1-7DB94ABCEE86}"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6D1C142-9E86-4F51-9CB1-7DB94ABCEE86}"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B45971A-9313-4F0F-8816-A378EFA309E0}" type="datetimeFigureOut">
              <a:rPr kumimoji="1" lang="ja-JP" altLang="en-US" smtClean="0"/>
              <a:pPr/>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36F206B-6B8D-4ED8-ACCD-D2194B005359}"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B45971A-9313-4F0F-8816-A378EFA309E0}" type="datetimeFigureOut">
              <a:rPr kumimoji="1" lang="ja-JP" altLang="en-US" smtClean="0"/>
              <a:pPr/>
              <a:t>2026/3/9</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36F206B-6B8D-4ED8-ACCD-D2194B005359}" type="slidenum">
              <a:rPr kumimoji="1" lang="ja-JP" altLang="en-US" smtClean="0"/>
              <a:pPr/>
              <a:t>‹#›</a:t>
            </a:fld>
            <a:endParaRPr kumimoji="1" lang="ja-JP" altLang="en-US"/>
          </a:p>
        </p:txBody>
      </p:sp>
      <p:sp>
        <p:nvSpPr>
          <p:cNvPr id="9" name="テキスト ボックス 8">
            <a:extLst>
              <a:ext uri="{FF2B5EF4-FFF2-40B4-BE49-F238E27FC236}">
                <a16:creationId xmlns:a16="http://schemas.microsoft.com/office/drawing/2014/main" id="{EB58A335-1CAB-20F3-C29D-3EC4B214652A}"/>
              </a:ext>
            </a:extLst>
          </p:cNvPr>
          <p:cNvSpPr txBox="1"/>
          <p:nvPr>
            <p:extLst>
              <p:ext uri="{1162E1C5-73C7-4A58-AE30-91384D911F3F}">
                <p184:classification xmlns:p184="http://schemas.microsoft.com/office/powerpoint/2018/4/main" val="hdr"/>
              </p:ext>
            </p:extLst>
          </p:nvPr>
        </p:nvSpPr>
        <p:spPr>
          <a:xfrm>
            <a:off x="6159500" y="63500"/>
            <a:ext cx="663575" cy="152400"/>
          </a:xfrm>
          <a:prstGeom prst="rect">
            <a:avLst/>
          </a:prstGeom>
        </p:spPr>
        <p:txBody>
          <a:bodyPr horzOverflow="overflow" lIns="0" tIns="0" rIns="0" bIns="0">
            <a:spAutoFit/>
          </a:bodyPr>
          <a:lstStyle/>
          <a:p>
            <a:pPr algn="l"/>
            <a:r>
              <a:rPr lang="ja-JP" altLang="en-US" sz="1000">
                <a:solidFill>
                  <a:srgbClr val="FF0000"/>
                </a:solidFill>
                <a:latin typeface="Calibri" panose="020F0502020204030204" pitchFamily="34" charset="0"/>
                <a:cs typeface="Calibri" panose="020F0502020204030204" pitchFamily="34" charset="0"/>
              </a:rPr>
              <a:t>代理店限り</a:t>
            </a:r>
          </a:p>
        </p:txBody>
      </p:sp>
      <p:sp>
        <p:nvSpPr>
          <p:cNvPr id="10" name="テキスト ボックス 9">
            <a:extLst>
              <a:ext uri="{FF2B5EF4-FFF2-40B4-BE49-F238E27FC236}">
                <a16:creationId xmlns:a16="http://schemas.microsoft.com/office/drawing/2014/main" id="{593C3D5D-9029-CA36-2E5E-2EFA2BAA0F8C}"/>
              </a:ext>
            </a:extLst>
          </p:cNvPr>
          <p:cNvSpPr txBox="1"/>
          <p:nvPr>
            <p:extLst>
              <p:ext uri="{1162E1C5-73C7-4A58-AE30-91384D911F3F}">
                <p184:classification xmlns:p184="http://schemas.microsoft.com/office/powerpoint/2018/4/main" val="ftr"/>
              </p:ext>
            </p:extLst>
          </p:nvPr>
        </p:nvSpPr>
        <p:spPr>
          <a:xfrm>
            <a:off x="6159500" y="8928100"/>
            <a:ext cx="663575" cy="152400"/>
          </a:xfrm>
          <a:prstGeom prst="rect">
            <a:avLst/>
          </a:prstGeom>
        </p:spPr>
        <p:txBody>
          <a:bodyPr horzOverflow="overflow" lIns="0" tIns="0" rIns="0" bIns="0">
            <a:spAutoFit/>
          </a:bodyPr>
          <a:lstStyle/>
          <a:p>
            <a:pPr algn="l"/>
            <a:r>
              <a:rPr lang="ja-JP" altLang="en-US" sz="1000">
                <a:solidFill>
                  <a:srgbClr val="FF0000"/>
                </a:solidFill>
                <a:latin typeface="Calibri" panose="020F0502020204030204" pitchFamily="34" charset="0"/>
                <a:cs typeface="Calibri" panose="020F0502020204030204" pitchFamily="34" charset="0"/>
              </a:rPr>
              <a:t>代理店限り</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正方形/長方形 47"/>
          <p:cNvSpPr/>
          <p:nvPr/>
        </p:nvSpPr>
        <p:spPr>
          <a:xfrm>
            <a:off x="188640" y="1392816"/>
            <a:ext cx="6480000" cy="4115288"/>
          </a:xfrm>
          <a:prstGeom prst="rect">
            <a:avLst/>
          </a:prstGeom>
          <a:solidFill>
            <a:srgbClr val="FFFFCC"/>
          </a:solidFill>
          <a:ln w="3175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9" name="二等辺三角形 88"/>
          <p:cNvSpPr/>
          <p:nvPr/>
        </p:nvSpPr>
        <p:spPr>
          <a:xfrm rot="5400000">
            <a:off x="1610600" y="8082192"/>
            <a:ext cx="252424" cy="36004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188640" y="1032776"/>
            <a:ext cx="1794867" cy="278507"/>
          </a:xfrm>
          <a:prstGeom prst="roundRect">
            <a:avLst>
              <a:gd name="adj" fmla="val 50000"/>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注 文 方 法</a:t>
            </a:r>
          </a:p>
        </p:txBody>
      </p:sp>
      <p:sp>
        <p:nvSpPr>
          <p:cNvPr id="9" name="角丸四角形 8"/>
          <p:cNvSpPr/>
          <p:nvPr/>
        </p:nvSpPr>
        <p:spPr>
          <a:xfrm>
            <a:off x="188640" y="5590944"/>
            <a:ext cx="1794867" cy="277200"/>
          </a:xfrm>
          <a:prstGeom prst="roundRect">
            <a:avLst>
              <a:gd name="adj" fmla="val 50000"/>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支 払 方 法</a:t>
            </a:r>
          </a:p>
        </p:txBody>
      </p:sp>
      <p:sp>
        <p:nvSpPr>
          <p:cNvPr id="22" name="正方形/長方形 21"/>
          <p:cNvSpPr/>
          <p:nvPr/>
        </p:nvSpPr>
        <p:spPr>
          <a:xfrm>
            <a:off x="1052736" y="4561168"/>
            <a:ext cx="532859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900" dirty="0">
              <a:solidFill>
                <a:schemeClr val="tx2"/>
              </a:solidFill>
            </a:endParaRPr>
          </a:p>
        </p:txBody>
      </p:sp>
      <p:sp>
        <p:nvSpPr>
          <p:cNvPr id="25" name="正方形/長方形 24"/>
          <p:cNvSpPr/>
          <p:nvPr/>
        </p:nvSpPr>
        <p:spPr>
          <a:xfrm>
            <a:off x="188640" y="5940152"/>
            <a:ext cx="6480720" cy="576064"/>
          </a:xfrm>
          <a:prstGeom prst="rect">
            <a:avLst/>
          </a:prstGeom>
          <a:solidFill>
            <a:srgbClr val="FFFFCC"/>
          </a:solidFill>
          <a:ln w="31750">
            <a:solidFill>
              <a:srgbClr val="FF6600"/>
            </a:solidFill>
          </a:ln>
          <a:effectLst>
            <a:glow rad="63500">
              <a:schemeClr val="bg1">
                <a:lumMod val="75000"/>
                <a:alpha val="40000"/>
              </a:schemeClr>
            </a:glo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100" b="0" i="0" dirty="0">
                <a:solidFill>
                  <a:srgbClr val="111111"/>
                </a:solidFill>
                <a:effectLst/>
                <a:latin typeface="+mn-ea"/>
              </a:rPr>
              <a:t>クレジットカード決済・コンビニ決済・銀行振込・代金引換より選択可能です。</a:t>
            </a:r>
            <a:endParaRPr lang="ja-JP" altLang="en-US" sz="1050" b="1" dirty="0">
              <a:solidFill>
                <a:srgbClr val="0000FF"/>
              </a:solidFill>
              <a:latin typeface="+mn-ea"/>
            </a:endParaRPr>
          </a:p>
        </p:txBody>
      </p:sp>
      <p:sp>
        <p:nvSpPr>
          <p:cNvPr id="28" name="角丸四角形 27"/>
          <p:cNvSpPr/>
          <p:nvPr/>
        </p:nvSpPr>
        <p:spPr>
          <a:xfrm>
            <a:off x="188640" y="6599056"/>
            <a:ext cx="1794867" cy="277200"/>
          </a:xfrm>
          <a:prstGeom prst="roundRect">
            <a:avLst>
              <a:gd name="adj" fmla="val 50000"/>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商品のお届け</a:t>
            </a:r>
          </a:p>
        </p:txBody>
      </p:sp>
      <p:sp>
        <p:nvSpPr>
          <p:cNvPr id="29" name="正方形/長方形 28"/>
          <p:cNvSpPr/>
          <p:nvPr/>
        </p:nvSpPr>
        <p:spPr>
          <a:xfrm>
            <a:off x="188640" y="6946806"/>
            <a:ext cx="6480000" cy="721538"/>
          </a:xfrm>
          <a:prstGeom prst="rect">
            <a:avLst/>
          </a:prstGeom>
          <a:solidFill>
            <a:srgbClr val="FFFFCC"/>
          </a:solidFill>
          <a:ln w="31750">
            <a:solidFill>
              <a:srgbClr val="FF6600"/>
            </a:solidFill>
          </a:ln>
          <a:effectLst>
            <a:glow rad="63500">
              <a:schemeClr val="bg1">
                <a:lumMod val="75000"/>
                <a:alpha val="40000"/>
              </a:schemeClr>
            </a:glo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n-ea"/>
              </a:rPr>
              <a:t>      </a:t>
            </a:r>
            <a:r>
              <a:rPr lang="ja-JP" altLang="en-US" sz="1100" dirty="0">
                <a:solidFill>
                  <a:schemeClr val="tx1"/>
                </a:solidFill>
                <a:latin typeface="+mn-ea"/>
              </a:rPr>
              <a:t>原則として、ご注文日から</a:t>
            </a:r>
            <a:r>
              <a:rPr lang="ja-JP" altLang="en-US" sz="1100" b="1" u="sng" dirty="0">
                <a:solidFill>
                  <a:srgbClr val="FF0000"/>
                </a:solidFill>
                <a:latin typeface="+mn-ea"/>
              </a:rPr>
              <a:t>５営業日以内</a:t>
            </a:r>
            <a:r>
              <a:rPr lang="ja-JP" altLang="en-US" sz="1100" dirty="0">
                <a:solidFill>
                  <a:schemeClr val="tx1"/>
                </a:solidFill>
                <a:latin typeface="+mn-ea"/>
              </a:rPr>
              <a:t>に発送いたします。（</a:t>
            </a:r>
            <a:r>
              <a:rPr lang="ja-JP" altLang="en-US" sz="1100" b="0" i="0" dirty="0">
                <a:solidFill>
                  <a:srgbClr val="111111"/>
                </a:solidFill>
                <a:effectLst/>
                <a:latin typeface="+mn-ea"/>
              </a:rPr>
              <a:t>コンビニ決済・銀行振込の場合は、</a:t>
            </a:r>
            <a:endParaRPr lang="en-US" altLang="ja-JP" sz="1100" b="0" i="0" dirty="0">
              <a:solidFill>
                <a:srgbClr val="111111"/>
              </a:solidFill>
              <a:effectLst/>
              <a:latin typeface="+mn-ea"/>
            </a:endParaRPr>
          </a:p>
          <a:p>
            <a:r>
              <a:rPr lang="ja-JP" altLang="en-US" sz="1100" dirty="0">
                <a:solidFill>
                  <a:srgbClr val="111111"/>
                </a:solidFill>
                <a:latin typeface="+mn-ea"/>
              </a:rPr>
              <a:t>　　</a:t>
            </a:r>
            <a:r>
              <a:rPr lang="ja-JP" altLang="en-US" sz="1100" b="0" i="0" dirty="0">
                <a:solidFill>
                  <a:srgbClr val="111111"/>
                </a:solidFill>
                <a:effectLst/>
                <a:latin typeface="+mn-ea"/>
              </a:rPr>
              <a:t>入金確認後に発送いたします。）</a:t>
            </a:r>
            <a:endParaRPr lang="en-US" altLang="ja-JP" sz="1100" dirty="0">
              <a:solidFill>
                <a:schemeClr val="tx1"/>
              </a:solidFill>
              <a:latin typeface="+mn-ea"/>
            </a:endParaRPr>
          </a:p>
          <a:p>
            <a:pPr algn="ctr"/>
            <a:r>
              <a:rPr lang="ja-JP" altLang="en-US" sz="1050" b="1" dirty="0">
                <a:solidFill>
                  <a:srgbClr val="0000FF"/>
                </a:solidFill>
                <a:latin typeface="+mn-ea"/>
              </a:rPr>
              <a:t>  ●在庫状況や交通状況によっては、お届けまでに時間がかかる場合もありますので予めご了承ください。</a:t>
            </a:r>
            <a:endParaRPr lang="en-US" altLang="ja-JP" sz="1050" b="1" dirty="0">
              <a:solidFill>
                <a:srgbClr val="0000FF"/>
              </a:solidFill>
              <a:latin typeface="+mn-ea"/>
            </a:endParaRPr>
          </a:p>
        </p:txBody>
      </p:sp>
      <p:cxnSp>
        <p:nvCxnSpPr>
          <p:cNvPr id="41" name="直線コネクタ 40"/>
          <p:cNvCxnSpPr/>
          <p:nvPr/>
        </p:nvCxnSpPr>
        <p:spPr>
          <a:xfrm>
            <a:off x="2051323" y="8244408"/>
            <a:ext cx="4392488" cy="0"/>
          </a:xfrm>
          <a:prstGeom prst="line">
            <a:avLst/>
          </a:prstGeom>
          <a:ln w="15875">
            <a:solidFill>
              <a:srgbClr val="00B050"/>
            </a:solidFill>
            <a:prstDash val="dash"/>
          </a:ln>
        </p:spPr>
        <p:style>
          <a:lnRef idx="1">
            <a:schemeClr val="accent1"/>
          </a:lnRef>
          <a:fillRef idx="0">
            <a:schemeClr val="accent1"/>
          </a:fillRef>
          <a:effectRef idx="0">
            <a:schemeClr val="accent1"/>
          </a:effectRef>
          <a:fontRef idx="minor">
            <a:schemeClr val="tx1"/>
          </a:fontRef>
        </p:style>
      </p:cxnSp>
      <p:grpSp>
        <p:nvGrpSpPr>
          <p:cNvPr id="51" name="グループ化 50"/>
          <p:cNvGrpSpPr/>
          <p:nvPr/>
        </p:nvGrpSpPr>
        <p:grpSpPr>
          <a:xfrm>
            <a:off x="1988840" y="7812360"/>
            <a:ext cx="4896544" cy="432048"/>
            <a:chOff x="1988840" y="7812360"/>
            <a:chExt cx="4896544" cy="432048"/>
          </a:xfrm>
        </p:grpSpPr>
        <p:sp>
          <p:nvSpPr>
            <p:cNvPr id="34" name="正方形/長方形 33"/>
            <p:cNvSpPr/>
            <p:nvPr/>
          </p:nvSpPr>
          <p:spPr>
            <a:xfrm>
              <a:off x="3573016" y="7812360"/>
              <a:ext cx="266429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ＳＢＳロジコム</a:t>
              </a:r>
              <a:r>
                <a:rPr kumimoji="1" lang="ja-JP" altLang="en-US" sz="1000" dirty="0">
                  <a:solidFill>
                    <a:schemeClr val="tx1"/>
                  </a:solidFill>
                </a:rPr>
                <a:t>（株）</a:t>
              </a:r>
              <a:endParaRPr kumimoji="1" lang="en-US" altLang="ja-JP" sz="1000" dirty="0">
                <a:solidFill>
                  <a:schemeClr val="tx1"/>
                </a:solidFill>
              </a:endParaRPr>
            </a:p>
            <a:p>
              <a:r>
                <a:rPr lang="en-US" altLang="ja-JP" b="1" dirty="0">
                  <a:solidFill>
                    <a:srgbClr val="FF6600"/>
                  </a:solidFill>
                </a:rPr>
                <a:t>03-3421-6118</a:t>
              </a:r>
              <a:endParaRPr lang="en-US" altLang="ja-JP" sz="1000" dirty="0">
                <a:solidFill>
                  <a:srgbClr val="FF6600"/>
                </a:solidFill>
              </a:endParaRPr>
            </a:p>
          </p:txBody>
        </p:sp>
        <p:sp>
          <p:nvSpPr>
            <p:cNvPr id="36" name="正方形/長方形 35"/>
            <p:cNvSpPr/>
            <p:nvPr/>
          </p:nvSpPr>
          <p:spPr>
            <a:xfrm>
              <a:off x="1988840" y="7812360"/>
              <a:ext cx="158417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tx1"/>
                  </a:solidFill>
                  <a:latin typeface="+mn-ea"/>
                </a:rPr>
                <a:t>ホームページに関する</a:t>
              </a:r>
              <a:endParaRPr kumimoji="1" lang="en-US" altLang="ja-JP" sz="1100" b="1" dirty="0">
                <a:solidFill>
                  <a:schemeClr val="tx1"/>
                </a:solidFill>
                <a:latin typeface="+mn-ea"/>
              </a:endParaRPr>
            </a:p>
            <a:p>
              <a:r>
                <a:rPr lang="ja-JP" altLang="en-US" sz="1100" b="1" dirty="0">
                  <a:solidFill>
                    <a:schemeClr val="tx1"/>
                  </a:solidFill>
                  <a:latin typeface="+mn-ea"/>
                </a:rPr>
                <a:t>お問い合わせ</a:t>
              </a:r>
              <a:endParaRPr lang="en-US" altLang="ja-JP" sz="1100" b="1" dirty="0">
                <a:solidFill>
                  <a:schemeClr val="tx1"/>
                </a:solidFill>
                <a:latin typeface="+mn-ea"/>
              </a:endParaRPr>
            </a:p>
          </p:txBody>
        </p:sp>
        <p:sp>
          <p:nvSpPr>
            <p:cNvPr id="42" name="正方形/長方形 41"/>
            <p:cNvSpPr/>
            <p:nvPr/>
          </p:nvSpPr>
          <p:spPr>
            <a:xfrm>
              <a:off x="5013176" y="7956376"/>
              <a:ext cx="187220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rPr>
                <a:t>（受付時間：平日</a:t>
              </a:r>
              <a:r>
                <a:rPr lang="en-US" altLang="ja-JP" sz="900" dirty="0">
                  <a:solidFill>
                    <a:schemeClr val="tx1"/>
                  </a:solidFill>
                </a:rPr>
                <a:t>9</a:t>
              </a:r>
              <a:r>
                <a:rPr lang="ja-JP" altLang="en-US" sz="900" dirty="0">
                  <a:solidFill>
                    <a:schemeClr val="tx1"/>
                  </a:solidFill>
                </a:rPr>
                <a:t>：</a:t>
              </a:r>
              <a:r>
                <a:rPr lang="en-US" altLang="ja-JP" sz="900" dirty="0">
                  <a:solidFill>
                    <a:schemeClr val="tx1"/>
                  </a:solidFill>
                </a:rPr>
                <a:t>00</a:t>
              </a:r>
              <a:r>
                <a:rPr lang="ja-JP" altLang="en-US" sz="900" dirty="0">
                  <a:solidFill>
                    <a:schemeClr val="tx1"/>
                  </a:solidFill>
                </a:rPr>
                <a:t>～</a:t>
              </a:r>
              <a:r>
                <a:rPr lang="en-US" altLang="ja-JP" sz="900" dirty="0">
                  <a:solidFill>
                    <a:schemeClr val="tx1"/>
                  </a:solidFill>
                </a:rPr>
                <a:t>17</a:t>
              </a:r>
              <a:r>
                <a:rPr lang="ja-JP" altLang="en-US" sz="900" dirty="0">
                  <a:solidFill>
                    <a:schemeClr val="tx1"/>
                  </a:solidFill>
                </a:rPr>
                <a:t>：</a:t>
              </a:r>
              <a:r>
                <a:rPr lang="en-US" altLang="ja-JP" sz="900" dirty="0">
                  <a:solidFill>
                    <a:schemeClr val="tx1"/>
                  </a:solidFill>
                </a:rPr>
                <a:t>00</a:t>
              </a:r>
              <a:r>
                <a:rPr lang="ja-JP" altLang="en-US" sz="900" dirty="0">
                  <a:solidFill>
                    <a:schemeClr val="tx1"/>
                  </a:solidFill>
                </a:rPr>
                <a:t>）</a:t>
              </a:r>
              <a:endParaRPr kumimoji="1" lang="en-US" altLang="ja-JP" sz="900" dirty="0">
                <a:solidFill>
                  <a:schemeClr val="tx1"/>
                </a:solidFill>
              </a:endParaRPr>
            </a:p>
          </p:txBody>
        </p:sp>
      </p:grpSp>
      <p:grpSp>
        <p:nvGrpSpPr>
          <p:cNvPr id="49" name="グループ化 48"/>
          <p:cNvGrpSpPr/>
          <p:nvPr/>
        </p:nvGrpSpPr>
        <p:grpSpPr>
          <a:xfrm>
            <a:off x="1988840" y="8244408"/>
            <a:ext cx="4896544" cy="504056"/>
            <a:chOff x="1988840" y="8316416"/>
            <a:chExt cx="4896544" cy="504056"/>
          </a:xfrm>
        </p:grpSpPr>
        <p:sp>
          <p:nvSpPr>
            <p:cNvPr id="38" name="正方形/長方形 37"/>
            <p:cNvSpPr/>
            <p:nvPr/>
          </p:nvSpPr>
          <p:spPr>
            <a:xfrm>
              <a:off x="3573016" y="8316416"/>
              <a:ext cx="2952328"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ＳＢＳロジコム（</a:t>
              </a:r>
              <a:r>
                <a:rPr kumimoji="1" lang="ja-JP" altLang="en-US" sz="1000" dirty="0">
                  <a:solidFill>
                    <a:schemeClr val="tx1"/>
                  </a:solidFill>
                </a:rPr>
                <a:t>株）相模原センター</a:t>
              </a:r>
              <a:endParaRPr kumimoji="1" lang="en-US" altLang="ja-JP" sz="1000" dirty="0">
                <a:solidFill>
                  <a:schemeClr val="tx1"/>
                </a:solidFill>
              </a:endParaRPr>
            </a:p>
            <a:p>
              <a:r>
                <a:rPr lang="en-US" altLang="ja-JP" b="1" dirty="0">
                  <a:solidFill>
                    <a:srgbClr val="FF6600"/>
                  </a:solidFill>
                </a:rPr>
                <a:t>042-765-3187</a:t>
              </a:r>
              <a:endParaRPr kumimoji="1" lang="ja-JP" altLang="en-US" b="1" dirty="0">
                <a:solidFill>
                  <a:srgbClr val="FF6600"/>
                </a:solidFill>
              </a:endParaRPr>
            </a:p>
          </p:txBody>
        </p:sp>
        <p:sp>
          <p:nvSpPr>
            <p:cNvPr id="39" name="正方形/長方形 38"/>
            <p:cNvSpPr/>
            <p:nvPr/>
          </p:nvSpPr>
          <p:spPr>
            <a:xfrm>
              <a:off x="1988840" y="8321749"/>
              <a:ext cx="158417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n-ea"/>
                </a:rPr>
                <a:t>商品に不備・不良が</a:t>
              </a:r>
              <a:endParaRPr lang="en-US" altLang="ja-JP" sz="1100" b="1" dirty="0">
                <a:solidFill>
                  <a:schemeClr val="tx1"/>
                </a:solidFill>
                <a:latin typeface="+mn-ea"/>
              </a:endParaRPr>
            </a:p>
            <a:p>
              <a:r>
                <a:rPr lang="ja-JP" altLang="en-US" sz="1100" b="1" dirty="0">
                  <a:solidFill>
                    <a:schemeClr val="tx1"/>
                  </a:solidFill>
                  <a:latin typeface="+mn-ea"/>
                </a:rPr>
                <a:t>あった場合</a:t>
              </a:r>
              <a:endParaRPr lang="en-US" altLang="ja-JP" sz="1100" b="1" dirty="0">
                <a:solidFill>
                  <a:schemeClr val="tx1"/>
                </a:solidFill>
                <a:latin typeface="+mn-ea"/>
              </a:endParaRPr>
            </a:p>
          </p:txBody>
        </p:sp>
        <p:sp>
          <p:nvSpPr>
            <p:cNvPr id="43" name="正方形/長方形 42"/>
            <p:cNvSpPr/>
            <p:nvPr/>
          </p:nvSpPr>
          <p:spPr>
            <a:xfrm>
              <a:off x="5013176" y="8513390"/>
              <a:ext cx="187220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rPr>
                <a:t>（受付時間：平日</a:t>
              </a:r>
              <a:r>
                <a:rPr lang="en-US" altLang="ja-JP" sz="900" dirty="0">
                  <a:solidFill>
                    <a:schemeClr val="tx1"/>
                  </a:solidFill>
                </a:rPr>
                <a:t>9</a:t>
              </a:r>
              <a:r>
                <a:rPr lang="ja-JP" altLang="en-US" sz="900" dirty="0">
                  <a:solidFill>
                    <a:schemeClr val="tx1"/>
                  </a:solidFill>
                </a:rPr>
                <a:t>：</a:t>
              </a:r>
              <a:r>
                <a:rPr lang="en-US" altLang="ja-JP" sz="900" dirty="0">
                  <a:solidFill>
                    <a:schemeClr val="tx1"/>
                  </a:solidFill>
                </a:rPr>
                <a:t>00</a:t>
              </a:r>
              <a:r>
                <a:rPr lang="ja-JP" altLang="en-US" sz="900" dirty="0">
                  <a:solidFill>
                    <a:schemeClr val="tx1"/>
                  </a:solidFill>
                </a:rPr>
                <a:t>～</a:t>
              </a:r>
              <a:r>
                <a:rPr lang="en-US" altLang="ja-JP" sz="900" dirty="0">
                  <a:solidFill>
                    <a:schemeClr val="tx1"/>
                  </a:solidFill>
                </a:rPr>
                <a:t>17</a:t>
              </a:r>
              <a:r>
                <a:rPr lang="ja-JP" altLang="en-US" sz="900" dirty="0">
                  <a:solidFill>
                    <a:schemeClr val="tx1"/>
                  </a:solidFill>
                </a:rPr>
                <a:t>：</a:t>
              </a:r>
              <a:r>
                <a:rPr lang="en-US" altLang="ja-JP" sz="900" dirty="0">
                  <a:solidFill>
                    <a:schemeClr val="tx1"/>
                  </a:solidFill>
                </a:rPr>
                <a:t>00</a:t>
              </a:r>
              <a:r>
                <a:rPr lang="ja-JP" altLang="en-US" sz="900" dirty="0">
                  <a:solidFill>
                    <a:schemeClr val="tx1"/>
                  </a:solidFill>
                </a:rPr>
                <a:t>）</a:t>
              </a:r>
              <a:endParaRPr kumimoji="1" lang="en-US" altLang="ja-JP" sz="900" dirty="0">
                <a:solidFill>
                  <a:schemeClr val="tx1"/>
                </a:solidFill>
              </a:endParaRPr>
            </a:p>
          </p:txBody>
        </p:sp>
      </p:grpSp>
      <p:sp>
        <p:nvSpPr>
          <p:cNvPr id="44" name="正方形/長方形 43"/>
          <p:cNvSpPr/>
          <p:nvPr/>
        </p:nvSpPr>
        <p:spPr>
          <a:xfrm>
            <a:off x="1988840" y="8712968"/>
            <a:ext cx="4680520" cy="323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rgbClr val="FF0000"/>
                </a:solidFill>
              </a:rPr>
              <a:t>●商品そのものに不備・不良がない場合やご注文内容を誤った場合等の返品・交換は</a:t>
            </a:r>
            <a:endParaRPr kumimoji="1" lang="en-US" altLang="ja-JP" sz="900" dirty="0">
              <a:solidFill>
                <a:srgbClr val="FF0000"/>
              </a:solidFill>
            </a:endParaRPr>
          </a:p>
          <a:p>
            <a:r>
              <a:rPr lang="ja-JP" altLang="en-US" sz="900" dirty="0">
                <a:solidFill>
                  <a:srgbClr val="FF0000"/>
                </a:solidFill>
              </a:rPr>
              <a:t>     </a:t>
            </a:r>
            <a:r>
              <a:rPr kumimoji="1" lang="ja-JP" altLang="en-US" sz="900" dirty="0">
                <a:solidFill>
                  <a:srgbClr val="FF0000"/>
                </a:solidFill>
              </a:rPr>
              <a:t>お受けできません。</a:t>
            </a:r>
            <a:endParaRPr kumimoji="1" lang="en-US" altLang="ja-JP" sz="900" dirty="0">
              <a:solidFill>
                <a:srgbClr val="FF0000"/>
              </a:solidFill>
            </a:endParaRPr>
          </a:p>
        </p:txBody>
      </p:sp>
      <p:sp>
        <p:nvSpPr>
          <p:cNvPr id="45" name="正方形/長方形 44"/>
          <p:cNvSpPr/>
          <p:nvPr/>
        </p:nvSpPr>
        <p:spPr>
          <a:xfrm>
            <a:off x="562557" y="564625"/>
            <a:ext cx="5688632" cy="446276"/>
          </a:xfrm>
          <a:prstGeom prst="rect">
            <a:avLst/>
          </a:prstGeom>
          <a:noFill/>
        </p:spPr>
        <p:txBody>
          <a:bodyPr wrap="square" lIns="91440" tIns="45720" rIns="91440" bIns="45720">
            <a:spAutoFit/>
          </a:bodyPr>
          <a:lstStyle/>
          <a:p>
            <a:pPr algn="ctr"/>
            <a:r>
              <a:rPr lang="en-US" altLang="ja-JP" sz="2300" b="1" dirty="0">
                <a:ln w="17780" cmpd="sng">
                  <a:noFill/>
                  <a:prstDash val="solid"/>
                  <a:miter lim="800000"/>
                </a:ln>
                <a:gradFill>
                  <a:gsLst>
                    <a:gs pos="10000">
                      <a:srgbClr val="FF0000"/>
                    </a:gs>
                    <a:gs pos="90000">
                      <a:srgbClr val="FF0000"/>
                    </a:gs>
                  </a:gsLst>
                  <a:lin ang="5400000"/>
                </a:gradFill>
                <a:effectLst>
                  <a:outerShdw blurRad="55000" dist="50800" dir="5400000" algn="tl">
                    <a:srgbClr val="385D8A">
                      <a:alpha val="33000"/>
                    </a:srgbClr>
                  </a:outerShdw>
                </a:effectLst>
              </a:rPr>
              <a:t>2026</a:t>
            </a:r>
            <a:r>
              <a:rPr lang="ja-JP" altLang="en-US" sz="2300" b="1" dirty="0">
                <a:ln w="17780" cmpd="sng">
                  <a:noFill/>
                  <a:prstDash val="solid"/>
                  <a:miter lim="800000"/>
                </a:ln>
                <a:gradFill>
                  <a:gsLst>
                    <a:gs pos="10000">
                      <a:srgbClr val="FF0000"/>
                    </a:gs>
                    <a:gs pos="90000">
                      <a:srgbClr val="FF0000"/>
                    </a:gs>
                  </a:gsLst>
                  <a:lin ang="5400000"/>
                </a:gradFill>
                <a:effectLst>
                  <a:outerShdw blurRad="55000" dist="50800" dir="5400000" algn="tl">
                    <a:srgbClr val="385D8A">
                      <a:alpha val="33000"/>
                    </a:srgbClr>
                  </a:outerShdw>
                </a:effectLst>
              </a:rPr>
              <a:t>年度ノベルティー販売のご案内</a:t>
            </a:r>
          </a:p>
        </p:txBody>
      </p:sp>
      <p:sp>
        <p:nvSpPr>
          <p:cNvPr id="50" name="テキスト ボックス 49"/>
          <p:cNvSpPr txBox="1"/>
          <p:nvPr/>
        </p:nvSpPr>
        <p:spPr>
          <a:xfrm>
            <a:off x="2492896" y="4993216"/>
            <a:ext cx="720080" cy="369332"/>
          </a:xfrm>
          <a:prstGeom prst="rect">
            <a:avLst/>
          </a:prstGeom>
          <a:noFill/>
        </p:spPr>
        <p:txBody>
          <a:bodyPr wrap="square" rtlCol="0">
            <a:spAutoFit/>
          </a:bodyPr>
          <a:lstStyle/>
          <a:p>
            <a:endParaRPr kumimoji="1" lang="ja-JP" altLang="en-US" dirty="0"/>
          </a:p>
        </p:txBody>
      </p:sp>
      <p:sp>
        <p:nvSpPr>
          <p:cNvPr id="15" name="角丸四角形 14"/>
          <p:cNvSpPr/>
          <p:nvPr/>
        </p:nvSpPr>
        <p:spPr>
          <a:xfrm>
            <a:off x="4437112" y="2400928"/>
            <a:ext cx="1138191" cy="216024"/>
          </a:xfrm>
          <a:prstGeom prst="roundRect">
            <a:avLst>
              <a:gd name="adj" fmla="val 16931"/>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ＨＰアドレス</a:t>
            </a:r>
            <a:endParaRPr kumimoji="1" lang="ja-JP" altLang="en-US" sz="1000" b="1" dirty="0">
              <a:solidFill>
                <a:schemeClr val="bg1"/>
              </a:solidFill>
            </a:endParaRPr>
          </a:p>
        </p:txBody>
      </p:sp>
      <p:sp>
        <p:nvSpPr>
          <p:cNvPr id="16" name="正方形/長方形 15"/>
          <p:cNvSpPr/>
          <p:nvPr/>
        </p:nvSpPr>
        <p:spPr>
          <a:xfrm>
            <a:off x="4508187" y="2617160"/>
            <a:ext cx="2108019" cy="27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rPr>
              <a:t>http://himawari-shop</a:t>
            </a:r>
            <a:r>
              <a:rPr kumimoji="1" lang="en-US" altLang="ja-JP" sz="1400" b="1">
                <a:solidFill>
                  <a:schemeClr val="tx1"/>
                </a:solidFill>
              </a:rPr>
              <a:t>.jp</a:t>
            </a:r>
            <a:endParaRPr kumimoji="1" lang="ja-JP" altLang="en-US" sz="1400" b="1" dirty="0">
              <a:solidFill>
                <a:schemeClr val="tx1"/>
              </a:solidFill>
            </a:endParaRPr>
          </a:p>
        </p:txBody>
      </p:sp>
      <p:sp>
        <p:nvSpPr>
          <p:cNvPr id="18" name="角丸四角形 17"/>
          <p:cNvSpPr/>
          <p:nvPr/>
        </p:nvSpPr>
        <p:spPr>
          <a:xfrm>
            <a:off x="4437112" y="2976992"/>
            <a:ext cx="1138191" cy="216024"/>
          </a:xfrm>
          <a:prstGeom prst="roundRect">
            <a:avLst>
              <a:gd name="adj" fmla="val 16931"/>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ユーザーＩＤ</a:t>
            </a:r>
            <a:endParaRPr kumimoji="1" lang="ja-JP" altLang="en-US" sz="1000" b="1" dirty="0">
              <a:solidFill>
                <a:schemeClr val="bg1"/>
              </a:solidFill>
            </a:endParaRPr>
          </a:p>
        </p:txBody>
      </p:sp>
      <p:sp>
        <p:nvSpPr>
          <p:cNvPr id="19" name="正方形/長方形 18"/>
          <p:cNvSpPr/>
          <p:nvPr/>
        </p:nvSpPr>
        <p:spPr>
          <a:xfrm>
            <a:off x="4518411" y="3193016"/>
            <a:ext cx="1862917" cy="271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rPr>
              <a:t>himawari</a:t>
            </a:r>
            <a:r>
              <a:rPr kumimoji="1" lang="ja-JP" altLang="en-US" sz="1400" b="1" dirty="0">
                <a:solidFill>
                  <a:schemeClr val="tx1"/>
                </a:solidFill>
              </a:rPr>
              <a:t>  </a:t>
            </a:r>
            <a:r>
              <a:rPr kumimoji="1" lang="ja-JP" altLang="en-US" sz="1050" b="1" dirty="0">
                <a:solidFill>
                  <a:schemeClr val="tx1"/>
                </a:solidFill>
              </a:rPr>
              <a:t>（半角小文字）</a:t>
            </a:r>
          </a:p>
        </p:txBody>
      </p:sp>
      <p:sp>
        <p:nvSpPr>
          <p:cNvPr id="20" name="角丸四角形 19"/>
          <p:cNvSpPr/>
          <p:nvPr/>
        </p:nvSpPr>
        <p:spPr>
          <a:xfrm>
            <a:off x="4437112" y="3517160"/>
            <a:ext cx="1138191" cy="216024"/>
          </a:xfrm>
          <a:prstGeom prst="roundRect">
            <a:avLst>
              <a:gd name="adj" fmla="val 16931"/>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パスワード</a:t>
            </a:r>
            <a:endParaRPr kumimoji="1" lang="ja-JP" altLang="en-US" sz="1000" b="1" dirty="0">
              <a:solidFill>
                <a:schemeClr val="bg1"/>
              </a:solidFill>
            </a:endParaRPr>
          </a:p>
        </p:txBody>
      </p:sp>
      <p:sp>
        <p:nvSpPr>
          <p:cNvPr id="21" name="正方形/長方形 20"/>
          <p:cNvSpPr/>
          <p:nvPr/>
        </p:nvSpPr>
        <p:spPr>
          <a:xfrm>
            <a:off x="4518411" y="3733159"/>
            <a:ext cx="1431791" cy="3819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2026</a:t>
            </a:r>
            <a:r>
              <a:rPr kumimoji="1" lang="ja-JP" altLang="en-US" sz="1400" b="1" dirty="0">
                <a:solidFill>
                  <a:schemeClr val="tx1"/>
                </a:solidFill>
              </a:rPr>
              <a:t> </a:t>
            </a:r>
            <a:r>
              <a:rPr kumimoji="1" lang="ja-JP" altLang="en-US" sz="1050" b="1" dirty="0">
                <a:solidFill>
                  <a:schemeClr val="tx1"/>
                </a:solidFill>
              </a:rPr>
              <a:t>（半角数字）</a:t>
            </a:r>
          </a:p>
        </p:txBody>
      </p:sp>
      <p:sp>
        <p:nvSpPr>
          <p:cNvPr id="52" name="正方形/長方形 51"/>
          <p:cNvSpPr/>
          <p:nvPr/>
        </p:nvSpPr>
        <p:spPr>
          <a:xfrm>
            <a:off x="260648" y="4345144"/>
            <a:ext cx="662473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n-ea"/>
              </a:rPr>
              <a:t>●ログインには、上記ユーザーＩＤとパスワードの入力が必要となります。複数回問われることもございますので、</a:t>
            </a:r>
            <a:endParaRPr lang="en-US" altLang="ja-JP" sz="1000" dirty="0">
              <a:solidFill>
                <a:schemeClr val="tx1"/>
              </a:solidFill>
              <a:latin typeface="+mn-ea"/>
            </a:endParaRPr>
          </a:p>
          <a:p>
            <a:r>
              <a:rPr lang="ja-JP" altLang="en-US" sz="1000" dirty="0">
                <a:solidFill>
                  <a:schemeClr val="tx1"/>
                </a:solidFill>
                <a:latin typeface="+mn-ea"/>
              </a:rPr>
              <a:t>   その際は繰り返し入力してください。</a:t>
            </a:r>
            <a:endParaRPr kumimoji="1" lang="en-US" altLang="ja-JP" sz="1000" dirty="0">
              <a:solidFill>
                <a:schemeClr val="tx1"/>
              </a:solidFill>
              <a:latin typeface="+mn-ea"/>
            </a:endParaRPr>
          </a:p>
        </p:txBody>
      </p:sp>
      <p:sp>
        <p:nvSpPr>
          <p:cNvPr id="10" name="正方形/長方形 9"/>
          <p:cNvSpPr/>
          <p:nvPr/>
        </p:nvSpPr>
        <p:spPr>
          <a:xfrm>
            <a:off x="4221088" y="1320808"/>
            <a:ext cx="2664296"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tx1"/>
                </a:solidFill>
                <a:latin typeface="ＭＳ ゴシック" pitchFamily="49" charset="-128"/>
                <a:ea typeface="ＭＳ ゴシック" pitchFamily="49" charset="-128"/>
              </a:rPr>
              <a:t>                                     </a:t>
            </a:r>
            <a:r>
              <a:rPr kumimoji="1" lang="ja-JP" altLang="en-US" sz="1100" b="1" dirty="0">
                <a:solidFill>
                  <a:srgbClr val="FF0000"/>
                </a:solidFill>
                <a:latin typeface="ＭＳ ゴシック" pitchFamily="49" charset="-128"/>
                <a:ea typeface="ＭＳ ゴシック" pitchFamily="49" charset="-128"/>
              </a:rPr>
              <a:t>インターネットでの注文</a:t>
            </a:r>
            <a:r>
              <a:rPr lang="ja-JP" altLang="en-US" sz="1100" b="1" dirty="0">
                <a:solidFill>
                  <a:schemeClr val="tx1"/>
                </a:solidFill>
                <a:latin typeface="ＭＳ ゴシック" pitchFamily="49" charset="-128"/>
                <a:ea typeface="ＭＳ ゴシック" pitchFamily="49" charset="-128"/>
              </a:rPr>
              <a:t>と</a:t>
            </a:r>
            <a:r>
              <a:rPr kumimoji="1" lang="ja-JP" altLang="en-US" sz="1100" b="1" dirty="0">
                <a:solidFill>
                  <a:schemeClr val="tx1"/>
                </a:solidFill>
                <a:latin typeface="ＭＳ ゴシック" pitchFamily="49" charset="-128"/>
                <a:ea typeface="ＭＳ ゴシック" pitchFamily="49" charset="-128"/>
              </a:rPr>
              <a:t>なります。</a:t>
            </a:r>
            <a:endParaRPr kumimoji="1" lang="en-US" altLang="ja-JP" sz="1100" b="1" dirty="0">
              <a:solidFill>
                <a:schemeClr val="tx1"/>
              </a:solidFill>
              <a:latin typeface="ＭＳ ゴシック" pitchFamily="49" charset="-128"/>
              <a:ea typeface="ＭＳ ゴシック" pitchFamily="49" charset="-128"/>
            </a:endParaRPr>
          </a:p>
          <a:p>
            <a:pPr>
              <a:spcBef>
                <a:spcPts val="300"/>
              </a:spcBef>
            </a:pPr>
            <a:r>
              <a:rPr lang="ja-JP" altLang="en-US" sz="1100" b="1" dirty="0">
                <a:solidFill>
                  <a:schemeClr val="tx1"/>
                </a:solidFill>
                <a:latin typeface="ＭＳ ゴシック" pitchFamily="49" charset="-128"/>
                <a:ea typeface="ＭＳ ゴシック" pitchFamily="49" charset="-128"/>
              </a:rPr>
              <a:t>下記の当社ノベルティー注文専用</a:t>
            </a:r>
            <a:endParaRPr lang="en-US" altLang="ja-JP" sz="1100" b="1" dirty="0">
              <a:solidFill>
                <a:schemeClr val="tx1"/>
              </a:solidFill>
              <a:latin typeface="ＭＳ ゴシック" pitchFamily="49" charset="-128"/>
              <a:ea typeface="ＭＳ ゴシック" pitchFamily="49" charset="-128"/>
            </a:endParaRPr>
          </a:p>
          <a:p>
            <a:pPr>
              <a:spcBef>
                <a:spcPts val="300"/>
              </a:spcBef>
            </a:pPr>
            <a:r>
              <a:rPr lang="ja-JP" altLang="en-US" sz="1100" b="1" dirty="0">
                <a:solidFill>
                  <a:schemeClr val="tx1"/>
                </a:solidFill>
                <a:latin typeface="ＭＳ ゴシック" pitchFamily="49" charset="-128"/>
                <a:ea typeface="ＭＳ ゴシック" pitchFamily="49" charset="-128"/>
              </a:rPr>
              <a:t>ホームページにアクセスし、</a:t>
            </a:r>
            <a:endParaRPr lang="en-US" altLang="ja-JP" sz="1100" b="1" dirty="0">
              <a:solidFill>
                <a:schemeClr val="tx1"/>
              </a:solidFill>
              <a:latin typeface="ＭＳ ゴシック" pitchFamily="49" charset="-128"/>
              <a:ea typeface="ＭＳ ゴシック" pitchFamily="49" charset="-128"/>
            </a:endParaRPr>
          </a:p>
          <a:p>
            <a:pPr>
              <a:spcBef>
                <a:spcPts val="300"/>
              </a:spcBef>
            </a:pPr>
            <a:r>
              <a:rPr lang="ja-JP" altLang="en-US" sz="1100" b="1" dirty="0">
                <a:solidFill>
                  <a:schemeClr val="tx1"/>
                </a:solidFill>
                <a:latin typeface="ＭＳ ゴシック" pitchFamily="49" charset="-128"/>
                <a:ea typeface="ＭＳ ゴシック" pitchFamily="49" charset="-128"/>
              </a:rPr>
              <a:t>ご希望の商品をご注文ください。</a:t>
            </a:r>
            <a:endParaRPr kumimoji="1" lang="en-US" altLang="ja-JP" sz="1100" b="1" dirty="0">
              <a:solidFill>
                <a:schemeClr val="tx1"/>
              </a:solidFill>
              <a:latin typeface="ＭＳ ゴシック" pitchFamily="49" charset="-128"/>
              <a:ea typeface="ＭＳ ゴシック" pitchFamily="49" charset="-128"/>
            </a:endParaRPr>
          </a:p>
        </p:txBody>
      </p:sp>
      <p:sp>
        <p:nvSpPr>
          <p:cNvPr id="88" name="角丸四角形 87"/>
          <p:cNvSpPr/>
          <p:nvPr/>
        </p:nvSpPr>
        <p:spPr>
          <a:xfrm>
            <a:off x="188640" y="7884368"/>
            <a:ext cx="1440160"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お問い合わせは</a:t>
            </a:r>
            <a:endParaRPr kumimoji="1" lang="en-US" altLang="ja-JP" sz="1200" b="1" dirty="0"/>
          </a:p>
          <a:p>
            <a:pPr algn="ctr"/>
            <a:r>
              <a:rPr lang="ja-JP" altLang="en-US" sz="1200" b="1" dirty="0"/>
              <a:t>こちら</a:t>
            </a:r>
            <a:endParaRPr kumimoji="1" lang="ja-JP" altLang="en-US" sz="1200" b="1" dirty="0"/>
          </a:p>
        </p:txBody>
      </p:sp>
      <p:sp>
        <p:nvSpPr>
          <p:cNvPr id="91" name="角丸四角形 90"/>
          <p:cNvSpPr/>
          <p:nvPr/>
        </p:nvSpPr>
        <p:spPr>
          <a:xfrm>
            <a:off x="2655766" y="4777192"/>
            <a:ext cx="3960440" cy="576064"/>
          </a:xfrm>
          <a:prstGeom prst="roundRect">
            <a:avLst/>
          </a:prstGeom>
          <a:solidFill>
            <a:srgbClr val="FFFFCC"/>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rPr>
              <a:t>２０２６</a:t>
            </a:r>
            <a:r>
              <a:rPr lang="ja-JP" altLang="ja-JP" sz="1400" b="1" dirty="0">
                <a:solidFill>
                  <a:schemeClr val="tx1"/>
                </a:solidFill>
              </a:rPr>
              <a:t>年４月</a:t>
            </a:r>
            <a:r>
              <a:rPr lang="ja-JP" altLang="en-US" sz="1400" b="1" dirty="0">
                <a:solidFill>
                  <a:schemeClr val="tx1"/>
                </a:solidFill>
              </a:rPr>
              <a:t>１</a:t>
            </a:r>
            <a:r>
              <a:rPr lang="ja-JP" altLang="ja-JP" sz="1400" b="1" dirty="0">
                <a:solidFill>
                  <a:schemeClr val="tx1"/>
                </a:solidFill>
              </a:rPr>
              <a:t>日（</a:t>
            </a:r>
            <a:r>
              <a:rPr lang="ja-JP" altLang="en-US" sz="1400" b="1" dirty="0">
                <a:solidFill>
                  <a:schemeClr val="tx1"/>
                </a:solidFill>
              </a:rPr>
              <a:t>水</a:t>
            </a:r>
            <a:r>
              <a:rPr lang="ja-JP" altLang="ja-JP" sz="1400" b="1" dirty="0">
                <a:solidFill>
                  <a:schemeClr val="tx1"/>
                </a:solidFill>
              </a:rPr>
              <a:t>）～ ２０</a:t>
            </a:r>
            <a:r>
              <a:rPr lang="ja-JP" altLang="en-US" sz="1400" b="1" dirty="0">
                <a:solidFill>
                  <a:schemeClr val="tx1"/>
                </a:solidFill>
              </a:rPr>
              <a:t>２７</a:t>
            </a:r>
            <a:r>
              <a:rPr lang="ja-JP" altLang="ja-JP" sz="1400" b="1" dirty="0">
                <a:solidFill>
                  <a:schemeClr val="tx1"/>
                </a:solidFill>
              </a:rPr>
              <a:t>年３月</a:t>
            </a:r>
            <a:r>
              <a:rPr lang="ja-JP" altLang="en-US" sz="1400" b="1" dirty="0">
                <a:solidFill>
                  <a:schemeClr val="tx1"/>
                </a:solidFill>
              </a:rPr>
              <a:t>１２</a:t>
            </a:r>
            <a:r>
              <a:rPr lang="ja-JP" altLang="ja-JP" sz="1400" b="1" dirty="0">
                <a:solidFill>
                  <a:schemeClr val="tx1"/>
                </a:solidFill>
              </a:rPr>
              <a:t>日（</a:t>
            </a:r>
            <a:r>
              <a:rPr lang="ja-JP" altLang="en-US" sz="1400" b="1" dirty="0">
                <a:solidFill>
                  <a:schemeClr val="tx1"/>
                </a:solidFill>
              </a:rPr>
              <a:t>金</a:t>
            </a:r>
            <a:r>
              <a:rPr lang="ja-JP" altLang="ja-JP" sz="1400" b="1" dirty="0">
                <a:solidFill>
                  <a:schemeClr val="tx1"/>
                </a:solidFill>
              </a:rPr>
              <a:t>）</a:t>
            </a:r>
            <a:endParaRPr kumimoji="1" lang="ja-JP" altLang="en-US" sz="1400" b="1" dirty="0">
              <a:solidFill>
                <a:schemeClr val="tx1"/>
              </a:solidFill>
            </a:endParaRPr>
          </a:p>
        </p:txBody>
      </p:sp>
      <p:sp>
        <p:nvSpPr>
          <p:cNvPr id="92" name="正方形/長方形 91"/>
          <p:cNvSpPr/>
          <p:nvPr/>
        </p:nvSpPr>
        <p:spPr>
          <a:xfrm>
            <a:off x="476672" y="4849200"/>
            <a:ext cx="2160240" cy="432048"/>
          </a:xfrm>
          <a:prstGeom prst="rect">
            <a:avLst/>
          </a:prstGeom>
          <a:solidFill>
            <a:schemeClr val="bg1"/>
          </a:solidFill>
          <a:ln w="22225">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注 文 受 付 期 間</a:t>
            </a:r>
          </a:p>
        </p:txBody>
      </p:sp>
      <p:pic>
        <p:nvPicPr>
          <p:cNvPr id="6" name="図 5">
            <a:extLst>
              <a:ext uri="{FF2B5EF4-FFF2-40B4-BE49-F238E27FC236}">
                <a16:creationId xmlns:a16="http://schemas.microsoft.com/office/drawing/2014/main" id="{C49C5C29-A34D-4EAA-87A2-17F757835D9E}"/>
              </a:ext>
            </a:extLst>
          </p:cNvPr>
          <p:cNvPicPr>
            <a:picLocks noChangeAspect="1"/>
          </p:cNvPicPr>
          <p:nvPr/>
        </p:nvPicPr>
        <p:blipFill rotWithShape="1">
          <a:blip r:embed="rId3"/>
          <a:srcRect l="1249" t="6562" r="1237"/>
          <a:stretch/>
        </p:blipFill>
        <p:spPr>
          <a:xfrm>
            <a:off x="333376" y="1599315"/>
            <a:ext cx="3930990" cy="2040299"/>
          </a:xfrm>
          <a:prstGeom prst="rect">
            <a:avLst/>
          </a:prstGeom>
          <a:ln>
            <a:solidFill>
              <a:schemeClr val="tx1"/>
            </a:solidFill>
          </a:ln>
        </p:spPr>
      </p:pic>
      <p:cxnSp>
        <p:nvCxnSpPr>
          <p:cNvPr id="66" name="直線コネクタ 65"/>
          <p:cNvCxnSpPr>
            <a:cxnSpLocks/>
            <a:stCxn id="71" idx="1"/>
            <a:endCxn id="67" idx="2"/>
          </p:cNvCxnSpPr>
          <p:nvPr/>
        </p:nvCxnSpPr>
        <p:spPr>
          <a:xfrm flipH="1" flipV="1">
            <a:off x="604662" y="2695105"/>
            <a:ext cx="303136" cy="1320106"/>
          </a:xfrm>
          <a:prstGeom prst="line">
            <a:avLst/>
          </a:prstGeom>
          <a:ln>
            <a:solidFill>
              <a:srgbClr val="FB5753"/>
            </a:solidFill>
          </a:ln>
        </p:spPr>
        <p:style>
          <a:lnRef idx="2">
            <a:schemeClr val="accent6"/>
          </a:lnRef>
          <a:fillRef idx="0">
            <a:schemeClr val="accent6"/>
          </a:fillRef>
          <a:effectRef idx="1">
            <a:schemeClr val="accent6"/>
          </a:effectRef>
          <a:fontRef idx="minor">
            <a:schemeClr val="tx1"/>
          </a:fontRef>
        </p:style>
      </p:cxnSp>
      <p:sp>
        <p:nvSpPr>
          <p:cNvPr id="67" name="正方形/長方形 66"/>
          <p:cNvSpPr/>
          <p:nvPr/>
        </p:nvSpPr>
        <p:spPr>
          <a:xfrm>
            <a:off x="333376" y="2538799"/>
            <a:ext cx="542572" cy="156306"/>
          </a:xfrm>
          <a:prstGeom prst="rect">
            <a:avLst/>
          </a:prstGeom>
          <a:noFill/>
          <a:ln w="38100">
            <a:solidFill>
              <a:srgbClr val="FB5753"/>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dirty="0">
              <a:highlight>
                <a:srgbClr val="FFCCCC"/>
              </a:highlight>
            </a:endParaRPr>
          </a:p>
        </p:txBody>
      </p:sp>
      <p:sp>
        <p:nvSpPr>
          <p:cNvPr id="71" name="角丸四角形 70"/>
          <p:cNvSpPr/>
          <p:nvPr/>
        </p:nvSpPr>
        <p:spPr>
          <a:xfrm>
            <a:off x="907798" y="3697741"/>
            <a:ext cx="2438981" cy="634940"/>
          </a:xfrm>
          <a:prstGeom prst="roundRect">
            <a:avLst/>
          </a:prstGeom>
          <a:solidFill>
            <a:srgbClr val="FB5753"/>
          </a:solidFill>
          <a:ln>
            <a:solidFill>
              <a:srgbClr val="FB5753"/>
            </a:solidFill>
          </a:ln>
        </p:spPr>
        <p:style>
          <a:lnRef idx="0">
            <a:schemeClr val="accent6"/>
          </a:lnRef>
          <a:fillRef idx="3">
            <a:schemeClr val="accent6"/>
          </a:fillRef>
          <a:effectRef idx="3">
            <a:schemeClr val="accent6"/>
          </a:effectRef>
          <a:fontRef idx="minor">
            <a:schemeClr val="lt1"/>
          </a:fontRef>
        </p:style>
        <p:txBody>
          <a:bodyPr rtlCol="0" anchor="ctr"/>
          <a:lstStyle/>
          <a:p>
            <a:pPr lvl="0" algn="ctr" fontAlgn="base">
              <a:lnSpc>
                <a:spcPct val="80000"/>
              </a:lnSpc>
              <a:spcBef>
                <a:spcPct val="0"/>
              </a:spcBef>
              <a:spcAft>
                <a:spcPct val="0"/>
              </a:spcAft>
            </a:pPr>
            <a:r>
              <a:rPr lang="ja-JP" altLang="en-US" sz="1100" b="1" dirty="0">
                <a:solidFill>
                  <a:srgbClr val="FFFFFF"/>
                </a:solidFill>
                <a:latin typeface="+mn-ea"/>
                <a:cs typeface="ＭＳ Ｐゴシック" pitchFamily="50" charset="-128"/>
              </a:rPr>
              <a:t>こちらから商品の検索ができます。</a:t>
            </a:r>
            <a:endParaRPr lang="ja-JP" altLang="ja-JP" sz="4000" dirty="0">
              <a:solidFill>
                <a:schemeClr val="tx1"/>
              </a:solidFill>
              <a:latin typeface="+mn-ea"/>
              <a:cs typeface="ＭＳ Ｐゴシック" pitchFamily="50" charset="-128"/>
            </a:endParaRPr>
          </a:p>
        </p:txBody>
      </p:sp>
      <p:pic>
        <p:nvPicPr>
          <p:cNvPr id="4" name="図 3">
            <a:extLst>
              <a:ext uri="{FF2B5EF4-FFF2-40B4-BE49-F238E27FC236}">
                <a16:creationId xmlns:a16="http://schemas.microsoft.com/office/drawing/2014/main" id="{754DBB29-AA2A-8BB3-D527-AD377D3EA3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35986" y="147915"/>
            <a:ext cx="2073400" cy="307898"/>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31750">
          <a:solidFill>
            <a:srgbClr val="FF66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3503f6b-4c43-4bf1-8efd-a08e0faeafec}" enabled="1" method="Privileged" siteId="{7362b583-b1a3-45d8-ae7a-243240f03c8c}" contentBits="3" removed="0"/>
</clbl:labelList>
</file>

<file path=docProps/app.xml><?xml version="1.0" encoding="utf-8"?>
<Properties xmlns="http://schemas.openxmlformats.org/officeDocument/2006/extended-properties" xmlns:vt="http://schemas.openxmlformats.org/officeDocument/2006/docPropsVTypes">
  <TotalTime>1063</TotalTime>
  <Words>280</Words>
  <Application>Microsoft Office PowerPoint</Application>
  <PresentationFormat>画面に合わせる (4:3)</PresentationFormat>
  <Paragraphs>38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16545</dc:creator>
  <cp:lastModifiedBy>松本 江里子 / 業務推進部 Insurhealth推進G ＳＯＭＰＯひまわり生命</cp:lastModifiedBy>
  <cp:revision>152</cp:revision>
  <dcterms:created xsi:type="dcterms:W3CDTF">2012-03-09T05:30:35Z</dcterms:created>
  <dcterms:modified xsi:type="dcterms:W3CDTF">2026-03-09T07:11:41Z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テーマ:10</vt:lpwstr>
  </property>
  <property fmtid="{D5CDD505-2E9C-101B-9397-08002B2CF9AE}" pid="3" name="ClassificationContentMarkingFooterText">
    <vt:lpwstr>代理店限り</vt:lpwstr>
  </property>
  <property fmtid="{D5CDD505-2E9C-101B-9397-08002B2CF9AE}" pid="4" name="ClassificationContentMarkingHeaderLocations">
    <vt:lpwstr>Office テーマ:9</vt:lpwstr>
  </property>
  <property fmtid="{D5CDD505-2E9C-101B-9397-08002B2CF9AE}" pid="5" name="ClassificationContentMarkingHeaderText">
    <vt:lpwstr>代理店限り</vt:lpwstr>
  </property>
</Properties>
</file>