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1" r:id="rId1"/>
    <p:sldMasterId id="2147483667" r:id="rId2"/>
  </p:sldMasterIdLst>
  <p:notesMasterIdLst>
    <p:notesMasterId r:id="rId13"/>
  </p:notesMasterIdLst>
  <p:handoutMasterIdLst>
    <p:handoutMasterId r:id="rId14"/>
  </p:handoutMasterIdLst>
  <p:sldIdLst>
    <p:sldId id="372" r:id="rId3"/>
    <p:sldId id="374" r:id="rId4"/>
    <p:sldId id="368" r:id="rId5"/>
    <p:sldId id="377" r:id="rId6"/>
    <p:sldId id="375" r:id="rId7"/>
    <p:sldId id="370" r:id="rId8"/>
    <p:sldId id="380" r:id="rId9"/>
    <p:sldId id="379" r:id="rId10"/>
    <p:sldId id="371" r:id="rId11"/>
    <p:sldId id="373" r:id="rId12"/>
  </p:sldIdLst>
  <p:sldSz cx="9144000" cy="6858000" type="screen4x3"/>
  <p:notesSz cx="6858000" cy="9872663"/>
  <p:defaultTextStyle>
    <a:defPPr>
      <a:defRPr lang="ja-JP"/>
    </a:defPPr>
    <a:lvl1pPr algn="ctr" rtl="0" fontAlgn="base">
      <a:spcBef>
        <a:spcPct val="0"/>
      </a:spcBef>
      <a:spcAft>
        <a:spcPct val="0"/>
      </a:spcAft>
      <a:defRPr kumimoji="1" sz="1600" b="1" kern="1200">
        <a:solidFill>
          <a:schemeClr val="tx1"/>
        </a:solidFill>
        <a:latin typeface="Arial" pitchFamily="34" charset="0"/>
        <a:ea typeface="ＭＳ ゴシック" pitchFamily="49" charset="-128"/>
        <a:cs typeface="+mn-cs"/>
      </a:defRPr>
    </a:lvl1pPr>
    <a:lvl2pPr marL="457032" algn="ctr" rtl="0" fontAlgn="base">
      <a:spcBef>
        <a:spcPct val="0"/>
      </a:spcBef>
      <a:spcAft>
        <a:spcPct val="0"/>
      </a:spcAft>
      <a:defRPr kumimoji="1" sz="1600" b="1" kern="1200">
        <a:solidFill>
          <a:schemeClr val="tx1"/>
        </a:solidFill>
        <a:latin typeface="Arial" pitchFamily="34" charset="0"/>
        <a:ea typeface="ＭＳ ゴシック" pitchFamily="49" charset="-128"/>
        <a:cs typeface="+mn-cs"/>
      </a:defRPr>
    </a:lvl2pPr>
    <a:lvl3pPr marL="914061" algn="ctr" rtl="0" fontAlgn="base">
      <a:spcBef>
        <a:spcPct val="0"/>
      </a:spcBef>
      <a:spcAft>
        <a:spcPct val="0"/>
      </a:spcAft>
      <a:defRPr kumimoji="1" sz="1600" b="1" kern="1200">
        <a:solidFill>
          <a:schemeClr val="tx1"/>
        </a:solidFill>
        <a:latin typeface="Arial" pitchFamily="34" charset="0"/>
        <a:ea typeface="ＭＳ ゴシック" pitchFamily="49" charset="-128"/>
        <a:cs typeface="+mn-cs"/>
      </a:defRPr>
    </a:lvl3pPr>
    <a:lvl4pPr marL="1371091" algn="ctr" rtl="0" fontAlgn="base">
      <a:spcBef>
        <a:spcPct val="0"/>
      </a:spcBef>
      <a:spcAft>
        <a:spcPct val="0"/>
      </a:spcAft>
      <a:defRPr kumimoji="1" sz="1600" b="1" kern="1200">
        <a:solidFill>
          <a:schemeClr val="tx1"/>
        </a:solidFill>
        <a:latin typeface="Arial" pitchFamily="34" charset="0"/>
        <a:ea typeface="ＭＳ ゴシック" pitchFamily="49" charset="-128"/>
        <a:cs typeface="+mn-cs"/>
      </a:defRPr>
    </a:lvl4pPr>
    <a:lvl5pPr marL="1828122" algn="ctr" rtl="0" fontAlgn="base">
      <a:spcBef>
        <a:spcPct val="0"/>
      </a:spcBef>
      <a:spcAft>
        <a:spcPct val="0"/>
      </a:spcAft>
      <a:defRPr kumimoji="1" sz="1600" b="1" kern="1200">
        <a:solidFill>
          <a:schemeClr val="tx1"/>
        </a:solidFill>
        <a:latin typeface="Arial" pitchFamily="34" charset="0"/>
        <a:ea typeface="ＭＳ ゴシック" pitchFamily="49" charset="-128"/>
        <a:cs typeface="+mn-cs"/>
      </a:defRPr>
    </a:lvl5pPr>
    <a:lvl6pPr marL="2285151" algn="l" defTabSz="914061" rtl="0" eaLnBrk="1" latinLnBrk="0" hangingPunct="1">
      <a:defRPr kumimoji="1" sz="1600" b="1" kern="1200">
        <a:solidFill>
          <a:schemeClr val="tx1"/>
        </a:solidFill>
        <a:latin typeface="Arial" pitchFamily="34" charset="0"/>
        <a:ea typeface="ＭＳ ゴシック" pitchFamily="49" charset="-128"/>
        <a:cs typeface="+mn-cs"/>
      </a:defRPr>
    </a:lvl6pPr>
    <a:lvl7pPr marL="2742183" algn="l" defTabSz="914061" rtl="0" eaLnBrk="1" latinLnBrk="0" hangingPunct="1">
      <a:defRPr kumimoji="1" sz="1600" b="1" kern="1200">
        <a:solidFill>
          <a:schemeClr val="tx1"/>
        </a:solidFill>
        <a:latin typeface="Arial" pitchFamily="34" charset="0"/>
        <a:ea typeface="ＭＳ ゴシック" pitchFamily="49" charset="-128"/>
        <a:cs typeface="+mn-cs"/>
      </a:defRPr>
    </a:lvl7pPr>
    <a:lvl8pPr marL="3199213" algn="l" defTabSz="914061" rtl="0" eaLnBrk="1" latinLnBrk="0" hangingPunct="1">
      <a:defRPr kumimoji="1" sz="1600" b="1" kern="1200">
        <a:solidFill>
          <a:schemeClr val="tx1"/>
        </a:solidFill>
        <a:latin typeface="Arial" pitchFamily="34" charset="0"/>
        <a:ea typeface="ＭＳ ゴシック" pitchFamily="49" charset="-128"/>
        <a:cs typeface="+mn-cs"/>
      </a:defRPr>
    </a:lvl8pPr>
    <a:lvl9pPr marL="3656244" algn="l" defTabSz="914061" rtl="0" eaLnBrk="1" latinLnBrk="0" hangingPunct="1">
      <a:defRPr kumimoji="1" sz="1600" b="1" kern="1200">
        <a:solidFill>
          <a:schemeClr val="tx1"/>
        </a:solidFill>
        <a:latin typeface="Arial" pitchFamily="34" charset="0"/>
        <a:ea typeface="ＭＳ ゴシック" pitchFamily="49"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CCFFFF"/>
    <a:srgbClr val="FFFFCC"/>
    <a:srgbClr val="FF00FF"/>
    <a:srgbClr val="FFCCFF"/>
    <a:srgbClr val="C8003F"/>
    <a:srgbClr val="CC0022"/>
    <a:srgbClr val="3333FF"/>
    <a:srgbClr val="FFFF66"/>
    <a:srgbClr val="333399"/>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7936" autoAdjust="0"/>
  </p:normalViewPr>
  <p:slideViewPr>
    <p:cSldViewPr>
      <p:cViewPr>
        <p:scale>
          <a:sx n="117" d="100"/>
          <a:sy n="117" d="100"/>
        </p:scale>
        <p:origin x="-1470" y="-126"/>
      </p:cViewPr>
      <p:guideLst>
        <p:guide orient="horz" pos="4247"/>
        <p:guide pos="4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1860" y="-84"/>
      </p:cViewPr>
      <p:guideLst>
        <p:guide orient="horz" pos="3110"/>
        <p:guide pos="216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1" y="2"/>
            <a:ext cx="2972393" cy="492441"/>
          </a:xfrm>
          <a:prstGeom prst="rect">
            <a:avLst/>
          </a:prstGeom>
          <a:noFill/>
          <a:ln w="9525">
            <a:noFill/>
            <a:miter lim="800000"/>
            <a:headEnd/>
            <a:tailEnd/>
          </a:ln>
          <a:effectLst/>
        </p:spPr>
        <p:txBody>
          <a:bodyPr vert="horz" wrap="square" lIns="91116" tIns="45558" rIns="91116" bIns="45558" numCol="1" anchor="t" anchorCtr="0" compatLnSpc="1">
            <a:prstTxWarp prst="textNoShape">
              <a:avLst/>
            </a:prstTxWarp>
          </a:bodyPr>
          <a:lstStyle>
            <a:lvl1pPr algn="l" defTabSz="911147">
              <a:defRPr sz="1200" b="0">
                <a:ea typeface="ＭＳ Ｐゴシック" pitchFamily="50" charset="-128"/>
              </a:defRPr>
            </a:lvl1pPr>
          </a:lstStyle>
          <a:p>
            <a:pPr>
              <a:defRPr/>
            </a:pPr>
            <a:endParaRPr lang="en-US" altLang="ja-JP"/>
          </a:p>
        </p:txBody>
      </p:sp>
      <p:sp>
        <p:nvSpPr>
          <p:cNvPr id="39939" name="Rectangle 3"/>
          <p:cNvSpPr>
            <a:spLocks noGrp="1" noChangeArrowheads="1"/>
          </p:cNvSpPr>
          <p:nvPr>
            <p:ph type="dt" sz="quarter" idx="1"/>
          </p:nvPr>
        </p:nvSpPr>
        <p:spPr bwMode="auto">
          <a:xfrm>
            <a:off x="3883991" y="2"/>
            <a:ext cx="2972392" cy="492441"/>
          </a:xfrm>
          <a:prstGeom prst="rect">
            <a:avLst/>
          </a:prstGeom>
          <a:noFill/>
          <a:ln w="9525">
            <a:noFill/>
            <a:miter lim="800000"/>
            <a:headEnd/>
            <a:tailEnd/>
          </a:ln>
          <a:effectLst/>
        </p:spPr>
        <p:txBody>
          <a:bodyPr vert="horz" wrap="square" lIns="91116" tIns="45558" rIns="91116" bIns="45558" numCol="1" anchor="t" anchorCtr="0" compatLnSpc="1">
            <a:prstTxWarp prst="textNoShape">
              <a:avLst/>
            </a:prstTxWarp>
          </a:bodyPr>
          <a:lstStyle>
            <a:lvl1pPr algn="r" defTabSz="911147">
              <a:defRPr sz="1200" b="0">
                <a:ea typeface="ＭＳ Ｐゴシック" pitchFamily="50" charset="-128"/>
              </a:defRPr>
            </a:lvl1pPr>
          </a:lstStyle>
          <a:p>
            <a:pPr>
              <a:defRPr/>
            </a:pPr>
            <a:endParaRPr lang="en-US" altLang="ja-JP"/>
          </a:p>
        </p:txBody>
      </p:sp>
      <p:sp>
        <p:nvSpPr>
          <p:cNvPr id="39940" name="Rectangle 4"/>
          <p:cNvSpPr>
            <a:spLocks noGrp="1" noChangeArrowheads="1"/>
          </p:cNvSpPr>
          <p:nvPr>
            <p:ph type="ftr" sz="quarter" idx="2"/>
          </p:nvPr>
        </p:nvSpPr>
        <p:spPr bwMode="auto">
          <a:xfrm>
            <a:off x="1" y="9378634"/>
            <a:ext cx="2972393" cy="492441"/>
          </a:xfrm>
          <a:prstGeom prst="rect">
            <a:avLst/>
          </a:prstGeom>
          <a:noFill/>
          <a:ln w="9525">
            <a:noFill/>
            <a:miter lim="800000"/>
            <a:headEnd/>
            <a:tailEnd/>
          </a:ln>
          <a:effectLst/>
        </p:spPr>
        <p:txBody>
          <a:bodyPr vert="horz" wrap="square" lIns="91116" tIns="45558" rIns="91116" bIns="45558" numCol="1" anchor="b" anchorCtr="0" compatLnSpc="1">
            <a:prstTxWarp prst="textNoShape">
              <a:avLst/>
            </a:prstTxWarp>
          </a:bodyPr>
          <a:lstStyle>
            <a:lvl1pPr algn="l" defTabSz="911147">
              <a:defRPr sz="1200" b="0">
                <a:ea typeface="ＭＳ Ｐゴシック" pitchFamily="50" charset="-128"/>
              </a:defRPr>
            </a:lvl1pPr>
          </a:lstStyle>
          <a:p>
            <a:pPr>
              <a:defRPr/>
            </a:pPr>
            <a:endParaRPr lang="en-US" altLang="ja-JP"/>
          </a:p>
        </p:txBody>
      </p:sp>
      <p:sp>
        <p:nvSpPr>
          <p:cNvPr id="39941" name="Rectangle 5"/>
          <p:cNvSpPr>
            <a:spLocks noGrp="1" noChangeArrowheads="1"/>
          </p:cNvSpPr>
          <p:nvPr>
            <p:ph type="sldNum" sz="quarter" idx="3"/>
          </p:nvPr>
        </p:nvSpPr>
        <p:spPr bwMode="auto">
          <a:xfrm>
            <a:off x="3883991" y="9378634"/>
            <a:ext cx="2972392" cy="492441"/>
          </a:xfrm>
          <a:prstGeom prst="rect">
            <a:avLst/>
          </a:prstGeom>
          <a:noFill/>
          <a:ln w="9525">
            <a:noFill/>
            <a:miter lim="800000"/>
            <a:headEnd/>
            <a:tailEnd/>
          </a:ln>
          <a:effectLst/>
        </p:spPr>
        <p:txBody>
          <a:bodyPr vert="horz" wrap="square" lIns="91116" tIns="45558" rIns="91116" bIns="45558" numCol="1" anchor="b" anchorCtr="0" compatLnSpc="1">
            <a:prstTxWarp prst="textNoShape">
              <a:avLst/>
            </a:prstTxWarp>
          </a:bodyPr>
          <a:lstStyle>
            <a:lvl1pPr algn="r" defTabSz="911147">
              <a:defRPr sz="1200" b="0">
                <a:ea typeface="ＭＳ Ｐゴシック" pitchFamily="50" charset="-128"/>
              </a:defRPr>
            </a:lvl1pPr>
          </a:lstStyle>
          <a:p>
            <a:pPr>
              <a:defRPr/>
            </a:pPr>
            <a:fld id="{670A774F-92F3-44B4-BBAC-93F5C46A90A4}"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1" y="2"/>
            <a:ext cx="2972393" cy="492441"/>
          </a:xfrm>
          <a:prstGeom prst="rect">
            <a:avLst/>
          </a:prstGeom>
          <a:noFill/>
          <a:ln w="9525">
            <a:noFill/>
            <a:miter lim="800000"/>
            <a:headEnd/>
            <a:tailEnd/>
          </a:ln>
          <a:effectLst/>
        </p:spPr>
        <p:txBody>
          <a:bodyPr vert="horz" wrap="square" lIns="91116" tIns="45558" rIns="91116" bIns="45558" numCol="1" anchor="t" anchorCtr="0" compatLnSpc="1">
            <a:prstTxWarp prst="textNoShape">
              <a:avLst/>
            </a:prstTxWarp>
          </a:bodyPr>
          <a:lstStyle>
            <a:lvl1pPr algn="l" defTabSz="911147">
              <a:defRPr sz="1200" b="0">
                <a:ea typeface="ＭＳ Ｐゴシック" pitchFamily="50" charset="-128"/>
              </a:defRPr>
            </a:lvl1pPr>
          </a:lstStyle>
          <a:p>
            <a:pPr>
              <a:defRPr/>
            </a:pPr>
            <a:endParaRPr lang="en-US" altLang="ja-JP"/>
          </a:p>
        </p:txBody>
      </p:sp>
      <p:sp>
        <p:nvSpPr>
          <p:cNvPr id="8195" name="Rectangle 3"/>
          <p:cNvSpPr>
            <a:spLocks noGrp="1" noChangeArrowheads="1"/>
          </p:cNvSpPr>
          <p:nvPr>
            <p:ph type="dt" idx="1"/>
          </p:nvPr>
        </p:nvSpPr>
        <p:spPr bwMode="auto">
          <a:xfrm>
            <a:off x="3883991" y="2"/>
            <a:ext cx="2972392" cy="492441"/>
          </a:xfrm>
          <a:prstGeom prst="rect">
            <a:avLst/>
          </a:prstGeom>
          <a:noFill/>
          <a:ln w="9525">
            <a:noFill/>
            <a:miter lim="800000"/>
            <a:headEnd/>
            <a:tailEnd/>
          </a:ln>
          <a:effectLst/>
        </p:spPr>
        <p:txBody>
          <a:bodyPr vert="horz" wrap="square" lIns="91116" tIns="45558" rIns="91116" bIns="45558" numCol="1" anchor="t" anchorCtr="0" compatLnSpc="1">
            <a:prstTxWarp prst="textNoShape">
              <a:avLst/>
            </a:prstTxWarp>
          </a:bodyPr>
          <a:lstStyle>
            <a:lvl1pPr algn="r" defTabSz="911147">
              <a:defRPr sz="1200" b="0">
                <a:ea typeface="ＭＳ Ｐゴシック" pitchFamily="50" charset="-128"/>
              </a:defRPr>
            </a:lvl1pPr>
          </a:lstStyle>
          <a:p>
            <a:pPr>
              <a:defRPr/>
            </a:pPr>
            <a:endParaRPr lang="en-US" altLang="ja-JP"/>
          </a:p>
        </p:txBody>
      </p:sp>
      <p:sp>
        <p:nvSpPr>
          <p:cNvPr id="10244" name="Rectangle 4"/>
          <p:cNvSpPr>
            <a:spLocks noGrp="1" noRot="1" noChangeAspect="1" noChangeArrowheads="1" noTextEdit="1"/>
          </p:cNvSpPr>
          <p:nvPr>
            <p:ph type="sldImg" idx="2"/>
          </p:nvPr>
        </p:nvSpPr>
        <p:spPr bwMode="auto">
          <a:xfrm>
            <a:off x="960438" y="739775"/>
            <a:ext cx="4937125" cy="37020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316" y="4689316"/>
            <a:ext cx="5487370" cy="4443096"/>
          </a:xfrm>
          <a:prstGeom prst="rect">
            <a:avLst/>
          </a:prstGeom>
          <a:noFill/>
          <a:ln w="9525">
            <a:noFill/>
            <a:miter lim="800000"/>
            <a:headEnd/>
            <a:tailEnd/>
          </a:ln>
          <a:effectLst/>
        </p:spPr>
        <p:txBody>
          <a:bodyPr vert="horz" wrap="square" lIns="91116" tIns="45558" rIns="91116" bIns="45558"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8198" name="Rectangle 6"/>
          <p:cNvSpPr>
            <a:spLocks noGrp="1" noChangeArrowheads="1"/>
          </p:cNvSpPr>
          <p:nvPr>
            <p:ph type="ftr" sz="quarter" idx="4"/>
          </p:nvPr>
        </p:nvSpPr>
        <p:spPr bwMode="auto">
          <a:xfrm>
            <a:off x="1" y="9378634"/>
            <a:ext cx="2972393" cy="492441"/>
          </a:xfrm>
          <a:prstGeom prst="rect">
            <a:avLst/>
          </a:prstGeom>
          <a:noFill/>
          <a:ln w="9525">
            <a:noFill/>
            <a:miter lim="800000"/>
            <a:headEnd/>
            <a:tailEnd/>
          </a:ln>
          <a:effectLst/>
        </p:spPr>
        <p:txBody>
          <a:bodyPr vert="horz" wrap="square" lIns="91116" tIns="45558" rIns="91116" bIns="45558" numCol="1" anchor="b" anchorCtr="0" compatLnSpc="1">
            <a:prstTxWarp prst="textNoShape">
              <a:avLst/>
            </a:prstTxWarp>
          </a:bodyPr>
          <a:lstStyle>
            <a:lvl1pPr algn="l" defTabSz="911147">
              <a:defRPr sz="1200" b="0">
                <a:ea typeface="ＭＳ Ｐゴシック" pitchFamily="50" charset="-128"/>
              </a:defRPr>
            </a:lvl1pPr>
          </a:lstStyle>
          <a:p>
            <a:pPr>
              <a:defRPr/>
            </a:pPr>
            <a:endParaRPr lang="en-US" altLang="ja-JP"/>
          </a:p>
        </p:txBody>
      </p:sp>
      <p:sp>
        <p:nvSpPr>
          <p:cNvPr id="8199" name="Rectangle 7"/>
          <p:cNvSpPr>
            <a:spLocks noGrp="1" noChangeArrowheads="1"/>
          </p:cNvSpPr>
          <p:nvPr>
            <p:ph type="sldNum" sz="quarter" idx="5"/>
          </p:nvPr>
        </p:nvSpPr>
        <p:spPr bwMode="auto">
          <a:xfrm>
            <a:off x="3883991" y="9378634"/>
            <a:ext cx="2972392" cy="492441"/>
          </a:xfrm>
          <a:prstGeom prst="rect">
            <a:avLst/>
          </a:prstGeom>
          <a:noFill/>
          <a:ln w="9525">
            <a:noFill/>
            <a:miter lim="800000"/>
            <a:headEnd/>
            <a:tailEnd/>
          </a:ln>
          <a:effectLst/>
        </p:spPr>
        <p:txBody>
          <a:bodyPr vert="horz" wrap="square" lIns="91116" tIns="45558" rIns="91116" bIns="45558" numCol="1" anchor="b" anchorCtr="0" compatLnSpc="1">
            <a:prstTxWarp prst="textNoShape">
              <a:avLst/>
            </a:prstTxWarp>
          </a:bodyPr>
          <a:lstStyle>
            <a:lvl1pPr algn="r" defTabSz="911147">
              <a:defRPr sz="1200" b="0">
                <a:ea typeface="ＭＳ Ｐゴシック" pitchFamily="50" charset="-128"/>
              </a:defRPr>
            </a:lvl1pPr>
          </a:lstStyle>
          <a:p>
            <a:pPr>
              <a:defRPr/>
            </a:pPr>
            <a:fld id="{0F3623DE-2A85-4C8C-8C90-84CE4CBCCD01}"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1pPr>
    <a:lvl2pPr marL="457032"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2pPr>
    <a:lvl3pPr marL="914061"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3pPr>
    <a:lvl4pPr marL="1371091"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4pPr>
    <a:lvl5pPr marL="1828122"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5pPr>
    <a:lvl6pPr marL="2285151" algn="l" defTabSz="914061" rtl="0" eaLnBrk="1" latinLnBrk="0" hangingPunct="1">
      <a:defRPr kumimoji="1" sz="1200" kern="1200">
        <a:solidFill>
          <a:schemeClr val="tx1"/>
        </a:solidFill>
        <a:latin typeface="+mn-lt"/>
        <a:ea typeface="+mn-ea"/>
        <a:cs typeface="+mn-cs"/>
      </a:defRPr>
    </a:lvl6pPr>
    <a:lvl7pPr marL="2742183" algn="l" defTabSz="914061" rtl="0" eaLnBrk="1" latinLnBrk="0" hangingPunct="1">
      <a:defRPr kumimoji="1" sz="1200" kern="1200">
        <a:solidFill>
          <a:schemeClr val="tx1"/>
        </a:solidFill>
        <a:latin typeface="+mn-lt"/>
        <a:ea typeface="+mn-ea"/>
        <a:cs typeface="+mn-cs"/>
      </a:defRPr>
    </a:lvl7pPr>
    <a:lvl8pPr marL="3199213" algn="l" defTabSz="914061" rtl="0" eaLnBrk="1" latinLnBrk="0" hangingPunct="1">
      <a:defRPr kumimoji="1" sz="1200" kern="1200">
        <a:solidFill>
          <a:schemeClr val="tx1"/>
        </a:solidFill>
        <a:latin typeface="+mn-lt"/>
        <a:ea typeface="+mn-ea"/>
        <a:cs typeface="+mn-cs"/>
      </a:defRPr>
    </a:lvl8pPr>
    <a:lvl9pPr marL="3656244" algn="l" defTabSz="914061"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0F3623DE-2A85-4C8C-8C90-84CE4CBCCD01}" type="slidenum">
              <a:rPr lang="en-US" altLang="ja-JP" smtClean="0"/>
              <a:pPr>
                <a:defRPr/>
              </a:pPr>
              <a:t>0</a:t>
            </a:fld>
            <a:endParaRPr lang="en-US"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341AAA9F-71B0-47DD-9505-E787210E1230}" type="slidenum">
              <a:rPr lang="en-US" altLang="ja-JP">
                <a:solidFill>
                  <a:prstClr val="black"/>
                </a:solidFill>
              </a:rPr>
              <a:pPr/>
              <a:t>1</a:t>
            </a:fld>
            <a:endParaRPr lang="en-US" altLang="ja-JP">
              <a:solidFill>
                <a:prstClr val="black"/>
              </a:solidFill>
            </a:endParaRPr>
          </a:p>
        </p:txBody>
      </p:sp>
      <p:sp>
        <p:nvSpPr>
          <p:cNvPr id="11267" name="Rectangle 2"/>
          <p:cNvSpPr>
            <a:spLocks noGrp="1" noRot="1" noChangeAspect="1" noChangeArrowheads="1" noTextEdit="1"/>
          </p:cNvSpPr>
          <p:nvPr>
            <p:ph type="sldImg"/>
          </p:nvPr>
        </p:nvSpPr>
        <p:spPr>
          <a:xfrm>
            <a:off x="962025" y="741363"/>
            <a:ext cx="4933950" cy="3700462"/>
          </a:xfrm>
          <a:ln/>
        </p:spPr>
      </p:sp>
      <p:sp>
        <p:nvSpPr>
          <p:cNvPr id="11268" name="Rectangle 3"/>
          <p:cNvSpPr>
            <a:spLocks noGrp="1" noChangeArrowheads="1"/>
          </p:cNvSpPr>
          <p:nvPr>
            <p:ph type="body" idx="1"/>
          </p:nvPr>
        </p:nvSpPr>
        <p:spPr>
          <a:noFill/>
          <a:ln w="9525"/>
        </p:spPr>
        <p:txBody>
          <a:bodyPr/>
          <a:lstStyle/>
          <a:p>
            <a:pPr eaLnBrk="1" hangingPunct="1"/>
            <a:endParaRPr lang="ja-JP" altLang="en-US" smtClean="0">
              <a:latin typeface="Microsoft Sans Serif"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 イメージ プレースホルダー 1"/>
          <p:cNvSpPr>
            <a:spLocks noGrp="1" noRot="1" noChangeAspect="1" noTextEdit="1"/>
          </p:cNvSpPr>
          <p:nvPr>
            <p:ph type="sldImg"/>
          </p:nvPr>
        </p:nvSpPr>
        <p:spPr>
          <a:xfrm>
            <a:off x="960438" y="739775"/>
            <a:ext cx="4937125" cy="3703638"/>
          </a:xfrm>
          <a:ln/>
        </p:spPr>
      </p:sp>
      <p:sp>
        <p:nvSpPr>
          <p:cNvPr id="34819" name="ノート プレースホルダー 2"/>
          <p:cNvSpPr>
            <a:spLocks noGrp="1"/>
          </p:cNvSpPr>
          <p:nvPr>
            <p:ph type="body" idx="1"/>
          </p:nvPr>
        </p:nvSpPr>
        <p:spPr>
          <a:noFill/>
          <a:ln/>
        </p:spPr>
        <p:txBody>
          <a:bodyPr/>
          <a:lstStyle/>
          <a:p>
            <a:endParaRPr lang="ja-JP" altLang="en-US" dirty="0" smtClean="0">
              <a:latin typeface="Arial" charset="0"/>
            </a:endParaRPr>
          </a:p>
        </p:txBody>
      </p:sp>
      <p:sp>
        <p:nvSpPr>
          <p:cNvPr id="34820" name="スライド番号プレースホルダー 3"/>
          <p:cNvSpPr>
            <a:spLocks noGrp="1"/>
          </p:cNvSpPr>
          <p:nvPr>
            <p:ph type="sldNum" sz="quarter" idx="5"/>
          </p:nvPr>
        </p:nvSpPr>
        <p:spPr>
          <a:noFill/>
        </p:spPr>
        <p:txBody>
          <a:bodyPr/>
          <a:lstStyle/>
          <a:p>
            <a:fld id="{5B48DF31-FF68-4F8E-855A-F97BE7F60817}" type="slidenum">
              <a:rPr lang="en-US" altLang="ja-JP">
                <a:solidFill>
                  <a:prstClr val="black"/>
                </a:solidFill>
              </a:rPr>
              <a:pPr/>
              <a:t>2</a:t>
            </a:fld>
            <a:endParaRPr lang="en-US" altLang="ja-JP">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 イメージ プレースホルダー 1"/>
          <p:cNvSpPr>
            <a:spLocks noGrp="1" noRot="1" noChangeAspect="1" noTextEdit="1"/>
          </p:cNvSpPr>
          <p:nvPr>
            <p:ph type="sldImg"/>
          </p:nvPr>
        </p:nvSpPr>
        <p:spPr>
          <a:xfrm>
            <a:off x="960438" y="739775"/>
            <a:ext cx="4937125" cy="3703638"/>
          </a:xfrm>
          <a:ln/>
        </p:spPr>
      </p:sp>
      <p:sp>
        <p:nvSpPr>
          <p:cNvPr id="34819" name="ノート プレースホルダー 2"/>
          <p:cNvSpPr>
            <a:spLocks noGrp="1"/>
          </p:cNvSpPr>
          <p:nvPr>
            <p:ph type="body" idx="1"/>
          </p:nvPr>
        </p:nvSpPr>
        <p:spPr>
          <a:noFill/>
          <a:ln/>
        </p:spPr>
        <p:txBody>
          <a:bodyPr/>
          <a:lstStyle/>
          <a:p>
            <a:endParaRPr lang="ja-JP" altLang="en-US" dirty="0" smtClean="0">
              <a:latin typeface="Arial" charset="0"/>
            </a:endParaRPr>
          </a:p>
        </p:txBody>
      </p:sp>
      <p:sp>
        <p:nvSpPr>
          <p:cNvPr id="34820" name="スライド番号プレースホルダー 3"/>
          <p:cNvSpPr>
            <a:spLocks noGrp="1"/>
          </p:cNvSpPr>
          <p:nvPr>
            <p:ph type="sldNum" sz="quarter" idx="5"/>
          </p:nvPr>
        </p:nvSpPr>
        <p:spPr>
          <a:noFill/>
        </p:spPr>
        <p:txBody>
          <a:bodyPr/>
          <a:lstStyle/>
          <a:p>
            <a:fld id="{5B48DF31-FF68-4F8E-855A-F97BE7F60817}" type="slidenum">
              <a:rPr lang="en-US" altLang="ja-JP">
                <a:solidFill>
                  <a:prstClr val="black"/>
                </a:solidFill>
              </a:rPr>
              <a:pPr/>
              <a:t>5</a:t>
            </a:fld>
            <a:endParaRPr lang="en-US" altLang="ja-JP">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 イメージ プレースホルダー 1"/>
          <p:cNvSpPr>
            <a:spLocks noGrp="1" noRot="1" noChangeAspect="1" noTextEdit="1"/>
          </p:cNvSpPr>
          <p:nvPr>
            <p:ph type="sldImg"/>
          </p:nvPr>
        </p:nvSpPr>
        <p:spPr>
          <a:xfrm>
            <a:off x="960438" y="739775"/>
            <a:ext cx="4937125" cy="3703638"/>
          </a:xfrm>
          <a:ln/>
        </p:spPr>
      </p:sp>
      <p:sp>
        <p:nvSpPr>
          <p:cNvPr id="34819" name="ノート プレースホルダー 2"/>
          <p:cNvSpPr>
            <a:spLocks noGrp="1"/>
          </p:cNvSpPr>
          <p:nvPr>
            <p:ph type="body" idx="1"/>
          </p:nvPr>
        </p:nvSpPr>
        <p:spPr>
          <a:noFill/>
          <a:ln/>
        </p:spPr>
        <p:txBody>
          <a:bodyPr/>
          <a:lstStyle/>
          <a:p>
            <a:endParaRPr lang="ja-JP" altLang="en-US" smtClean="0">
              <a:latin typeface="Arial" charset="0"/>
            </a:endParaRPr>
          </a:p>
        </p:txBody>
      </p:sp>
      <p:sp>
        <p:nvSpPr>
          <p:cNvPr id="34820" name="スライド番号プレースホルダー 3"/>
          <p:cNvSpPr>
            <a:spLocks noGrp="1"/>
          </p:cNvSpPr>
          <p:nvPr>
            <p:ph type="sldNum" sz="quarter" idx="5"/>
          </p:nvPr>
        </p:nvSpPr>
        <p:spPr>
          <a:noFill/>
        </p:spPr>
        <p:txBody>
          <a:bodyPr/>
          <a:lstStyle/>
          <a:p>
            <a:fld id="{5B48DF31-FF68-4F8E-855A-F97BE7F60817}" type="slidenum">
              <a:rPr lang="en-US" altLang="ja-JP">
                <a:solidFill>
                  <a:prstClr val="black"/>
                </a:solidFill>
              </a:rPr>
              <a:pPr/>
              <a:t>8</a:t>
            </a:fld>
            <a:endParaRPr lang="en-US" altLang="ja-JP">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7E1250BB-B5C5-42E7-9A2D-7546D4475905}" type="slidenum">
              <a:rPr lang="en-US" altLang="ja-JP">
                <a:solidFill>
                  <a:prstClr val="black"/>
                </a:solidFill>
              </a:rPr>
              <a:pPr/>
              <a:t>9</a:t>
            </a:fld>
            <a:endParaRPr lang="en-US" altLang="ja-JP">
              <a:solidFill>
                <a:prstClr val="black"/>
              </a:solidFill>
            </a:endParaRPr>
          </a:p>
        </p:txBody>
      </p:sp>
      <p:sp>
        <p:nvSpPr>
          <p:cNvPr id="12291" name="Rectangle 2"/>
          <p:cNvSpPr>
            <a:spLocks noGrp="1" noRot="1" noChangeAspect="1" noChangeArrowheads="1" noTextEdit="1"/>
          </p:cNvSpPr>
          <p:nvPr>
            <p:ph type="sldImg"/>
          </p:nvPr>
        </p:nvSpPr>
        <p:spPr>
          <a:xfrm>
            <a:off x="962025" y="741363"/>
            <a:ext cx="4933950" cy="3700462"/>
          </a:xfrm>
          <a:ln/>
        </p:spPr>
      </p:sp>
      <p:sp>
        <p:nvSpPr>
          <p:cNvPr id="12292" name="Rectangle 3"/>
          <p:cNvSpPr>
            <a:spLocks noGrp="1" noChangeArrowheads="1"/>
          </p:cNvSpPr>
          <p:nvPr>
            <p:ph type="body" idx="1"/>
          </p:nvPr>
        </p:nvSpPr>
        <p:spPr>
          <a:noFill/>
          <a:ln w="9525"/>
        </p:spPr>
        <p:txBody>
          <a:bodyPr/>
          <a:lstStyle/>
          <a:p>
            <a:pPr eaLnBrk="1" hangingPunct="1"/>
            <a:endParaRPr lang="ja-JP" altLang="en-US" smtClean="0">
              <a:latin typeface="Microsoft Sans Serif"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pic>
        <p:nvPicPr>
          <p:cNvPr id="6" name="図 10"/>
          <p:cNvPicPr>
            <a:picLocks noChangeAspect="1"/>
          </p:cNvPicPr>
          <p:nvPr userDrawn="1"/>
        </p:nvPicPr>
        <p:blipFill>
          <a:blip r:embed="rId2" cstate="print"/>
          <a:srcRect/>
          <a:stretch>
            <a:fillRect/>
          </a:stretch>
        </p:blipFill>
        <p:spPr bwMode="auto">
          <a:xfrm>
            <a:off x="628795" y="6346964"/>
            <a:ext cx="8531502" cy="201537"/>
          </a:xfrm>
          <a:prstGeom prst="rect">
            <a:avLst/>
          </a:prstGeom>
          <a:noFill/>
          <a:ln w="9525">
            <a:noFill/>
            <a:miter lim="800000"/>
            <a:headEnd/>
            <a:tailEnd/>
          </a:ln>
        </p:spPr>
      </p:pic>
      <p:sp>
        <p:nvSpPr>
          <p:cNvPr id="7" name="テキスト ボックス 6"/>
          <p:cNvSpPr txBox="1">
            <a:spLocks noChangeArrowheads="1"/>
          </p:cNvSpPr>
          <p:nvPr userDrawn="1"/>
        </p:nvSpPr>
        <p:spPr bwMode="auto">
          <a:xfrm>
            <a:off x="2046637" y="5975560"/>
            <a:ext cx="5045293" cy="188640"/>
          </a:xfrm>
          <a:prstGeom prst="rect">
            <a:avLst/>
          </a:prstGeom>
          <a:noFill/>
          <a:ln>
            <a:noFill/>
          </a:ln>
          <a:extLst/>
        </p:spPr>
        <p:txBody>
          <a:bodyPr lIns="80135" tIns="40068" rIns="80135" bIns="40068">
            <a:spAutoFit/>
          </a:bodyPr>
          <a:lstStyle/>
          <a:p>
            <a:pPr>
              <a:defRPr/>
            </a:pPr>
            <a:r>
              <a:rPr lang="en-US" altLang="ja-JP" sz="700" b="0" dirty="0">
                <a:solidFill>
                  <a:srgbClr val="757983"/>
                </a:solidFill>
                <a:latin typeface="ＭＳ Ｐゴシック" pitchFamily="50" charset="-128"/>
                <a:ea typeface="ＭＳ Ｐゴシック" pitchFamily="50" charset="-128"/>
              </a:rPr>
              <a:t>© </a:t>
            </a:r>
            <a:r>
              <a:rPr lang="en-US" altLang="ja-JP" sz="700" b="0" dirty="0" smtClean="0">
                <a:solidFill>
                  <a:srgbClr val="757983"/>
                </a:solidFill>
                <a:latin typeface="ＭＳ Ｐゴシック" pitchFamily="50" charset="-128"/>
                <a:ea typeface="ＭＳ Ｐゴシック" pitchFamily="50" charset="-128"/>
              </a:rPr>
              <a:t>2019 </a:t>
            </a:r>
            <a:r>
              <a:rPr lang="en-US" altLang="ja-JP" sz="700" b="0" dirty="0" err="1">
                <a:solidFill>
                  <a:srgbClr val="757983"/>
                </a:solidFill>
                <a:latin typeface="ＭＳ Ｐゴシック" pitchFamily="50" charset="-128"/>
                <a:ea typeface="ＭＳ Ｐゴシック" pitchFamily="50" charset="-128"/>
              </a:rPr>
              <a:t>Sompo</a:t>
            </a:r>
            <a:r>
              <a:rPr lang="en-US" altLang="ja-JP" sz="700" b="0" dirty="0">
                <a:solidFill>
                  <a:srgbClr val="757983"/>
                </a:solidFill>
                <a:latin typeface="ＭＳ Ｐゴシック" pitchFamily="50" charset="-128"/>
                <a:ea typeface="ＭＳ Ｐゴシック" pitchFamily="50" charset="-128"/>
              </a:rPr>
              <a:t> </a:t>
            </a:r>
            <a:r>
              <a:rPr lang="en-US" altLang="ja-JP" sz="700" b="0" dirty="0" err="1" smtClean="0">
                <a:solidFill>
                  <a:srgbClr val="757983"/>
                </a:solidFill>
                <a:latin typeface="ＭＳ Ｐゴシック" pitchFamily="50" charset="-128"/>
                <a:ea typeface="ＭＳ Ｐゴシック" pitchFamily="50" charset="-128"/>
              </a:rPr>
              <a:t>Himawari</a:t>
            </a:r>
            <a:r>
              <a:rPr lang="en-US" altLang="ja-JP" sz="700" b="0" dirty="0" smtClean="0">
                <a:solidFill>
                  <a:srgbClr val="757983"/>
                </a:solidFill>
                <a:latin typeface="ＭＳ Ｐゴシック" pitchFamily="50" charset="-128"/>
                <a:ea typeface="ＭＳ Ｐゴシック" pitchFamily="50" charset="-128"/>
              </a:rPr>
              <a:t> </a:t>
            </a:r>
            <a:r>
              <a:rPr lang="en-US" altLang="ja-JP" sz="700" b="0" dirty="0">
                <a:solidFill>
                  <a:srgbClr val="757983"/>
                </a:solidFill>
                <a:latin typeface="ＭＳ Ｐゴシック" pitchFamily="50" charset="-128"/>
                <a:ea typeface="ＭＳ Ｐゴシック" pitchFamily="50" charset="-128"/>
              </a:rPr>
              <a:t>Life Insurance, Inc. All Rights Reserved.</a:t>
            </a:r>
            <a:endParaRPr lang="ja-JP" altLang="en-US" sz="700" b="0" dirty="0">
              <a:solidFill>
                <a:srgbClr val="757983"/>
              </a:solidFill>
              <a:latin typeface="ＭＳ Ｐゴシック" pitchFamily="50" charset="-128"/>
              <a:ea typeface="ＭＳ Ｐゴシック" pitchFamily="50" charset="-128"/>
            </a:endParaRPr>
          </a:p>
        </p:txBody>
      </p:sp>
      <p:sp>
        <p:nvSpPr>
          <p:cNvPr id="11" name="テキスト プレースホルダ 10"/>
          <p:cNvSpPr>
            <a:spLocks noGrp="1"/>
          </p:cNvSpPr>
          <p:nvPr>
            <p:ph type="body" sz="quarter" idx="10"/>
          </p:nvPr>
        </p:nvSpPr>
        <p:spPr>
          <a:xfrm>
            <a:off x="1190806" y="5429426"/>
            <a:ext cx="6765265" cy="219673"/>
          </a:xfrm>
          <a:prstGeom prst="rect">
            <a:avLst/>
          </a:prstGeom>
        </p:spPr>
        <p:txBody>
          <a:bodyPr/>
          <a:lstStyle>
            <a:lvl1pPr algn="ctr">
              <a:defRPr sz="1500"/>
            </a:lvl1pPr>
          </a:lstStyle>
          <a:p>
            <a:pPr lvl="0"/>
            <a:r>
              <a:rPr lang="ja-JP" altLang="en-US" dirty="0" smtClean="0"/>
              <a:t>マスタ テキストの書式設定</a:t>
            </a:r>
          </a:p>
        </p:txBody>
      </p:sp>
      <p:sp>
        <p:nvSpPr>
          <p:cNvPr id="9218" name="Rectangle 2"/>
          <p:cNvSpPr>
            <a:spLocks noGrp="1" noChangeArrowheads="1"/>
          </p:cNvSpPr>
          <p:nvPr>
            <p:ph type="ctrTitle"/>
          </p:nvPr>
        </p:nvSpPr>
        <p:spPr>
          <a:xfrm>
            <a:off x="1493685" y="2349000"/>
            <a:ext cx="6159513" cy="1080000"/>
          </a:xfrm>
          <a:prstGeom prst="rect">
            <a:avLst/>
          </a:prstGeom>
          <a:ln w="9525"/>
        </p:spPr>
        <p:txBody>
          <a:bodyPr/>
          <a:lstStyle>
            <a:lvl1pPr algn="ctr" fontAlgn="t">
              <a:defRPr sz="2600" b="0">
                <a:solidFill>
                  <a:schemeClr val="tx1"/>
                </a:solidFill>
                <a:latin typeface="+mj-lt"/>
              </a:defRPr>
            </a:lvl1pPr>
          </a:lstStyle>
          <a:p>
            <a:r>
              <a:rPr lang="ja-JP" altLang="en-US" dirty="0" smtClean="0"/>
              <a:t>マスタ タイトルの書式設定</a:t>
            </a:r>
            <a:endParaRPr lang="ja-JP" altLang="en-US" dirty="0"/>
          </a:p>
        </p:txBody>
      </p:sp>
      <p:sp>
        <p:nvSpPr>
          <p:cNvPr id="13" name="テキスト プレースホルダ 10"/>
          <p:cNvSpPr>
            <a:spLocks noGrp="1"/>
          </p:cNvSpPr>
          <p:nvPr>
            <p:ph type="body" sz="quarter" idx="12"/>
          </p:nvPr>
        </p:nvSpPr>
        <p:spPr>
          <a:xfrm>
            <a:off x="1190806" y="4711160"/>
            <a:ext cx="6765265" cy="219673"/>
          </a:xfrm>
          <a:prstGeom prst="rect">
            <a:avLst/>
          </a:prstGeom>
        </p:spPr>
        <p:txBody>
          <a:bodyPr/>
          <a:lstStyle>
            <a:lvl1pPr algn="ctr">
              <a:defRPr sz="1400"/>
            </a:lvl1pPr>
          </a:lstStyle>
          <a:p>
            <a:pPr lvl="0"/>
            <a:r>
              <a:rPr lang="ja-JP" altLang="en-US" dirty="0" smtClean="0"/>
              <a:t>マスター テキストの書式設定</a:t>
            </a:r>
          </a:p>
        </p:txBody>
      </p:sp>
      <p:sp>
        <p:nvSpPr>
          <p:cNvPr id="9" name="テキスト プレースホルダ 10"/>
          <p:cNvSpPr>
            <a:spLocks noGrp="1"/>
          </p:cNvSpPr>
          <p:nvPr>
            <p:ph type="body" sz="quarter" idx="11"/>
          </p:nvPr>
        </p:nvSpPr>
        <p:spPr>
          <a:xfrm>
            <a:off x="628271" y="863188"/>
            <a:ext cx="3733800" cy="326485"/>
          </a:xfrm>
          <a:prstGeom prst="rect">
            <a:avLst/>
          </a:prstGeom>
        </p:spPr>
        <p:txBody>
          <a:bodyPr/>
          <a:lstStyle>
            <a:lvl1pPr>
              <a:defRPr sz="1500" u="sng"/>
            </a:lvl1pPr>
          </a:lstStyle>
          <a:p>
            <a:pPr lvl="0"/>
            <a:r>
              <a:rPr lang="ja-JP" altLang="en-US" dirty="0" smtClean="0"/>
              <a:t>マスタ テキストの書式設定</a:t>
            </a:r>
          </a:p>
        </p:txBody>
      </p:sp>
      <p:pic>
        <p:nvPicPr>
          <p:cNvPr id="1026" name="Picture 2"/>
          <p:cNvPicPr>
            <a:picLocks noChangeAspect="1" noChangeArrowheads="1"/>
          </p:cNvPicPr>
          <p:nvPr userDrawn="1"/>
        </p:nvPicPr>
        <p:blipFill>
          <a:blip r:embed="rId3" cstate="print"/>
          <a:srcRect/>
          <a:stretch>
            <a:fillRect/>
          </a:stretch>
        </p:blipFill>
        <p:spPr bwMode="auto">
          <a:xfrm>
            <a:off x="2195736" y="4869160"/>
            <a:ext cx="4735513" cy="633413"/>
          </a:xfrm>
          <a:prstGeom prst="rect">
            <a:avLst/>
          </a:prstGeom>
          <a:noFill/>
          <a:ln w="9525">
            <a:noFill/>
            <a:miter lim="800000"/>
            <a:headEnd/>
            <a:tailEnd/>
          </a:ln>
        </p:spPr>
      </p:pic>
      <p:pic>
        <p:nvPicPr>
          <p:cNvPr id="1027" name="Picture 3"/>
          <p:cNvPicPr>
            <a:picLocks noChangeAspect="1" noChangeArrowheads="1"/>
          </p:cNvPicPr>
          <p:nvPr userDrawn="1"/>
        </p:nvPicPr>
        <p:blipFill>
          <a:blip r:embed="rId4" cstate="print"/>
          <a:srcRect/>
          <a:stretch>
            <a:fillRect/>
          </a:stretch>
        </p:blipFill>
        <p:spPr bwMode="auto">
          <a:xfrm>
            <a:off x="5508104" y="692696"/>
            <a:ext cx="3102812" cy="504056"/>
          </a:xfrm>
          <a:prstGeom prst="rect">
            <a:avLst/>
          </a:prstGeom>
          <a:noFill/>
          <a:ln w="9525">
            <a:noFill/>
            <a:miter lim="800000"/>
            <a:headEnd/>
            <a:tailEnd/>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のみ">
    <p:spTree>
      <p:nvGrpSpPr>
        <p:cNvPr id="1" name=""/>
        <p:cNvGrpSpPr/>
        <p:nvPr/>
      </p:nvGrpSpPr>
      <p:grpSpPr>
        <a:xfrm>
          <a:off x="0" y="0"/>
          <a:ext cx="0" cy="0"/>
          <a:chOff x="0" y="0"/>
          <a:chExt cx="0" cy="0"/>
        </a:xfrm>
      </p:grpSpPr>
      <p:sp>
        <p:nvSpPr>
          <p:cNvPr id="4" name="正方形/長方形 3"/>
          <p:cNvSpPr/>
          <p:nvPr userDrawn="1"/>
        </p:nvSpPr>
        <p:spPr>
          <a:xfrm>
            <a:off x="0" y="3"/>
            <a:ext cx="9144000" cy="391557"/>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80135" tIns="40068" rIns="80135" bIns="40068" anchor="ctr"/>
          <a:lstStyle/>
          <a:p>
            <a:pPr>
              <a:defRPr/>
            </a:pPr>
            <a:endParaRPr lang="ja-JP" altLang="en-US" sz="2300" b="0" dirty="0">
              <a:solidFill>
                <a:srgbClr val="FFFFFF"/>
              </a:solidFill>
            </a:endParaRPr>
          </a:p>
        </p:txBody>
      </p:sp>
      <p:sp>
        <p:nvSpPr>
          <p:cNvPr id="5" name="テキスト ボックス 4"/>
          <p:cNvSpPr txBox="1">
            <a:spLocks noChangeArrowheads="1"/>
          </p:cNvSpPr>
          <p:nvPr userDrawn="1"/>
        </p:nvSpPr>
        <p:spPr bwMode="auto">
          <a:xfrm>
            <a:off x="107504" y="6657052"/>
            <a:ext cx="5046651" cy="156324"/>
          </a:xfrm>
          <a:prstGeom prst="rect">
            <a:avLst/>
          </a:prstGeom>
          <a:noFill/>
          <a:ln>
            <a:noFill/>
          </a:ln>
          <a:extLst/>
        </p:spPr>
        <p:txBody>
          <a:bodyPr lIns="80135" tIns="40068" rIns="80135" bIns="40068">
            <a:spAutoFit/>
          </a:bodyPr>
          <a:lstStyle/>
          <a:p>
            <a:pPr algn="l">
              <a:lnSpc>
                <a:spcPct val="70000"/>
              </a:lnSpc>
              <a:defRPr/>
            </a:pPr>
            <a:r>
              <a:rPr lang="en-US" altLang="ja-JP" sz="700" b="0" dirty="0">
                <a:solidFill>
                  <a:srgbClr val="757983"/>
                </a:solidFill>
                <a:latin typeface="ＭＳ Ｐゴシック" pitchFamily="50" charset="-128"/>
                <a:ea typeface="ＭＳ Ｐゴシック" pitchFamily="50" charset="-128"/>
              </a:rPr>
              <a:t>© </a:t>
            </a:r>
            <a:r>
              <a:rPr lang="en-US" altLang="ja-JP" sz="700" b="0" dirty="0" smtClean="0">
                <a:solidFill>
                  <a:srgbClr val="757983"/>
                </a:solidFill>
                <a:latin typeface="ＭＳ Ｐゴシック" pitchFamily="50" charset="-128"/>
                <a:ea typeface="ＭＳ Ｐゴシック" pitchFamily="50" charset="-128"/>
              </a:rPr>
              <a:t>2019 </a:t>
            </a:r>
            <a:r>
              <a:rPr lang="en-US" altLang="ja-JP" sz="700" b="0" dirty="0" err="1">
                <a:solidFill>
                  <a:srgbClr val="757983"/>
                </a:solidFill>
                <a:latin typeface="ＭＳ Ｐゴシック" pitchFamily="50" charset="-128"/>
                <a:ea typeface="ＭＳ Ｐゴシック" pitchFamily="50" charset="-128"/>
              </a:rPr>
              <a:t>Sompo</a:t>
            </a:r>
            <a:r>
              <a:rPr lang="en-US" altLang="ja-JP" sz="700" b="0" dirty="0">
                <a:solidFill>
                  <a:srgbClr val="757983"/>
                </a:solidFill>
                <a:latin typeface="ＭＳ Ｐゴシック" pitchFamily="50" charset="-128"/>
                <a:ea typeface="ＭＳ Ｐゴシック" pitchFamily="50" charset="-128"/>
              </a:rPr>
              <a:t> </a:t>
            </a:r>
            <a:r>
              <a:rPr lang="en-US" altLang="ja-JP" sz="700" b="0" dirty="0" err="1" smtClean="0">
                <a:solidFill>
                  <a:srgbClr val="757983"/>
                </a:solidFill>
                <a:latin typeface="ＭＳ Ｐゴシック" pitchFamily="50" charset="-128"/>
                <a:ea typeface="ＭＳ Ｐゴシック" pitchFamily="50" charset="-128"/>
              </a:rPr>
              <a:t>Himawari</a:t>
            </a:r>
            <a:r>
              <a:rPr lang="en-US" altLang="ja-JP" sz="700" b="0" dirty="0" smtClean="0">
                <a:solidFill>
                  <a:srgbClr val="757983"/>
                </a:solidFill>
                <a:latin typeface="ＭＳ Ｐゴシック" pitchFamily="50" charset="-128"/>
                <a:ea typeface="ＭＳ Ｐゴシック" pitchFamily="50" charset="-128"/>
              </a:rPr>
              <a:t> </a:t>
            </a:r>
            <a:r>
              <a:rPr lang="en-US" altLang="ja-JP" sz="700" b="0" dirty="0">
                <a:solidFill>
                  <a:srgbClr val="757983"/>
                </a:solidFill>
                <a:latin typeface="ＭＳ Ｐゴシック" pitchFamily="50" charset="-128"/>
                <a:ea typeface="ＭＳ Ｐゴシック" pitchFamily="50" charset="-128"/>
              </a:rPr>
              <a:t>Life Insurance, Inc. All Rights Reserved.</a:t>
            </a:r>
            <a:endParaRPr lang="ja-JP" altLang="en-US" sz="700" b="0" dirty="0">
              <a:solidFill>
                <a:srgbClr val="757983"/>
              </a:solidFill>
              <a:latin typeface="ＭＳ Ｐゴシック" pitchFamily="50" charset="-128"/>
              <a:ea typeface="ＭＳ Ｐゴシック" pitchFamily="50" charset="-128"/>
            </a:endParaRPr>
          </a:p>
        </p:txBody>
      </p:sp>
      <p:sp>
        <p:nvSpPr>
          <p:cNvPr id="7" name="Rectangle 38"/>
          <p:cNvSpPr>
            <a:spLocks noGrp="1" noChangeArrowheads="1"/>
          </p:cNvSpPr>
          <p:nvPr>
            <p:ph type="title"/>
          </p:nvPr>
        </p:nvSpPr>
        <p:spPr bwMode="auto">
          <a:xfrm>
            <a:off x="35496" y="116632"/>
            <a:ext cx="6158925" cy="342612"/>
          </a:xfrm>
          <a:prstGeom prst="rect">
            <a:avLst/>
          </a:prstGeom>
          <a:noFill/>
          <a:ln w="12700">
            <a:noFill/>
            <a:miter lim="800000"/>
            <a:headEnd/>
            <a:tailEnd/>
          </a:ln>
        </p:spPr>
        <p:txBody>
          <a:bodyPr vert="horz" wrap="square" lIns="0" tIns="0" rIns="0" bIns="0" numCol="1" anchor="ctr" anchorCtr="0" compatLnSpc="1">
            <a:prstTxWarp prst="textNoShape">
              <a:avLst/>
            </a:prstTxWarp>
          </a:bodyPr>
          <a:lstStyle/>
          <a:p>
            <a:pPr lvl="0"/>
            <a:r>
              <a:rPr lang="ja-JP" altLang="en-US" smtClean="0"/>
              <a:t>マスタ</a:t>
            </a:r>
            <a:r>
              <a:rPr lang="en-US" altLang="ja-JP" smtClean="0"/>
              <a:t> </a:t>
            </a:r>
            <a:r>
              <a:rPr lang="ja-JP" altLang="en-US" smtClean="0"/>
              <a:t>タイトルの書式設定</a:t>
            </a:r>
          </a:p>
        </p:txBody>
      </p:sp>
      <p:cxnSp>
        <p:nvCxnSpPr>
          <p:cNvPr id="8" name="直線コネクタ 7"/>
          <p:cNvCxnSpPr/>
          <p:nvPr userDrawn="1"/>
        </p:nvCxnSpPr>
        <p:spPr bwMode="auto">
          <a:xfrm>
            <a:off x="0" y="548680"/>
            <a:ext cx="9144000" cy="0"/>
          </a:xfrm>
          <a:prstGeom prst="line">
            <a:avLst/>
          </a:prstGeom>
          <a:solidFill>
            <a:schemeClr val="accent1"/>
          </a:solidFill>
          <a:ln w="28575" cap="flat" cmpd="sng" algn="ctr">
            <a:solidFill>
              <a:schemeClr val="accent1"/>
            </a:solidFill>
            <a:prstDash val="solid"/>
            <a:round/>
            <a:headEnd type="none" w="med" len="med"/>
            <a:tailEnd type="none" w="med" len="med"/>
          </a:ln>
          <a:effectLst/>
        </p:spPr>
      </p:cxnSp>
      <p:sp>
        <p:nvSpPr>
          <p:cNvPr id="9" name="円/楕円 8"/>
          <p:cNvSpPr/>
          <p:nvPr userDrawn="1"/>
        </p:nvSpPr>
        <p:spPr bwMode="auto">
          <a:xfrm>
            <a:off x="8748464" y="116632"/>
            <a:ext cx="288032" cy="288032"/>
          </a:xfrm>
          <a:prstGeom prst="ellipse">
            <a:avLst/>
          </a:prstGeom>
          <a:solidFill>
            <a:srgbClr val="C8003F"/>
          </a:solidFill>
          <a:ln w="12700" cap="flat" cmpd="sng" algn="ctr">
            <a:solidFill>
              <a:srgbClr val="C8003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lvl="0" indent="0" algn="ctr" defTabSz="914400" rtl="0" eaLnBrk="1" fontAlgn="base" latinLnBrk="0" hangingPunct="1">
              <a:lnSpc>
                <a:spcPct val="100000"/>
              </a:lnSpc>
              <a:spcBef>
                <a:spcPct val="50000"/>
              </a:spcBef>
              <a:spcAft>
                <a:spcPct val="0"/>
              </a:spcAft>
              <a:buClrTx/>
              <a:buSzTx/>
              <a:buFontTx/>
              <a:buNone/>
              <a:tabLst/>
              <a:defRPr/>
            </a:pPr>
            <a:fld id="{A7F029AC-45B4-48D8-975D-748AB5C89349}" type="slidenum">
              <a:rPr kumimoji="1" lang="en-US" altLang="ja-JP" sz="1000" b="0" i="0" u="none" strike="noStrike" kern="1200" cap="none" spc="0" normalizeH="0" baseline="0" noProof="0" smtClean="0">
                <a:ln>
                  <a:noFill/>
                </a:ln>
                <a:solidFill>
                  <a:schemeClr val="bg1"/>
                </a:solidFill>
                <a:effectLst/>
                <a:uLnTx/>
                <a:uFillTx/>
                <a:latin typeface="Arial Black" pitchFamily="34" charset="0"/>
                <a:ea typeface="HG丸ｺﾞｼｯｸM-PRO" pitchFamily="50" charset="-128"/>
              </a:rPr>
              <a:pPr marL="0" marR="0" lvl="0" indent="0" algn="ctr" defTabSz="914400" rtl="0" eaLnBrk="1" fontAlgn="base" latinLnBrk="0" hangingPunct="1">
                <a:lnSpc>
                  <a:spcPct val="100000"/>
                </a:lnSpc>
                <a:spcBef>
                  <a:spcPct val="50000"/>
                </a:spcBef>
                <a:spcAft>
                  <a:spcPct val="0"/>
                </a:spcAft>
                <a:buClrTx/>
                <a:buSzTx/>
                <a:buFontTx/>
                <a:buNone/>
                <a:tabLst/>
                <a:defRPr/>
              </a:pPr>
              <a:t>&lt;#&gt;</a:t>
            </a:fld>
            <a:endParaRPr kumimoji="1" lang="en-US" altLang="ja-JP" sz="1000" b="0" i="0" u="none" strike="noStrike" kern="1200" cap="none" spc="0" normalizeH="0" baseline="0" noProof="0" dirty="0">
              <a:ln>
                <a:noFill/>
              </a:ln>
              <a:solidFill>
                <a:schemeClr val="bg1"/>
              </a:solidFill>
              <a:effectLst/>
              <a:uLnTx/>
              <a:uFillTx/>
              <a:latin typeface="Arial Black" pitchFamily="34" charset="0"/>
              <a:ea typeface="HG丸ｺﾞｼｯｸM-PRO"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正方形/長方形 7"/>
          <p:cNvSpPr/>
          <p:nvPr userDrawn="1"/>
        </p:nvSpPr>
        <p:spPr>
          <a:xfrm>
            <a:off x="0" y="3"/>
            <a:ext cx="9144000" cy="391557"/>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80135" tIns="40068" rIns="80135" bIns="40068" anchor="ctr"/>
          <a:lstStyle/>
          <a:p>
            <a:pPr>
              <a:defRPr/>
            </a:pPr>
            <a:endParaRPr lang="ja-JP" altLang="en-US" sz="2300" b="0" dirty="0">
              <a:solidFill>
                <a:srgbClr val="FFFFFF"/>
              </a:solidFill>
            </a:endParaRPr>
          </a:p>
        </p:txBody>
      </p:sp>
      <p:sp>
        <p:nvSpPr>
          <p:cNvPr id="1031" name="テキスト ボックス 6"/>
          <p:cNvSpPr txBox="1">
            <a:spLocks noChangeArrowheads="1"/>
          </p:cNvSpPr>
          <p:nvPr userDrawn="1"/>
        </p:nvSpPr>
        <p:spPr bwMode="auto">
          <a:xfrm>
            <a:off x="179512" y="6669360"/>
            <a:ext cx="3161690" cy="75405"/>
          </a:xfrm>
          <a:prstGeom prst="rect">
            <a:avLst/>
          </a:prstGeom>
          <a:noFill/>
          <a:ln>
            <a:noFill/>
          </a:ln>
          <a:extLst/>
        </p:spPr>
        <p:txBody>
          <a:bodyPr wrap="none" lIns="36000" tIns="0" rIns="36000" bIns="0" anchor="ctr" anchorCtr="0">
            <a:spAutoFit/>
          </a:bodyPr>
          <a:lstStyle/>
          <a:p>
            <a:pPr algn="l">
              <a:lnSpc>
                <a:spcPct val="70000"/>
              </a:lnSpc>
              <a:defRPr/>
            </a:pPr>
            <a:r>
              <a:rPr lang="en-US" altLang="ja-JP" sz="700" b="0" dirty="0">
                <a:solidFill>
                  <a:srgbClr val="757983"/>
                </a:solidFill>
                <a:latin typeface="ＭＳ Ｐゴシック" pitchFamily="50" charset="-128"/>
                <a:ea typeface="ＭＳ Ｐゴシック" pitchFamily="50" charset="-128"/>
              </a:rPr>
              <a:t>© 2016 </a:t>
            </a:r>
            <a:r>
              <a:rPr lang="en-US" altLang="ja-JP" sz="700" b="0" dirty="0" err="1">
                <a:solidFill>
                  <a:srgbClr val="757983"/>
                </a:solidFill>
                <a:latin typeface="ＭＳ Ｐゴシック" pitchFamily="50" charset="-128"/>
                <a:ea typeface="ＭＳ Ｐゴシック" pitchFamily="50" charset="-128"/>
              </a:rPr>
              <a:t>Sompo</a:t>
            </a:r>
            <a:r>
              <a:rPr lang="en-US" altLang="ja-JP" sz="700" b="0" dirty="0">
                <a:solidFill>
                  <a:srgbClr val="757983"/>
                </a:solidFill>
                <a:latin typeface="ＭＳ Ｐゴシック" pitchFamily="50" charset="-128"/>
                <a:ea typeface="ＭＳ Ｐゴシック" pitchFamily="50" charset="-128"/>
              </a:rPr>
              <a:t> Japan </a:t>
            </a:r>
            <a:r>
              <a:rPr lang="en-US" altLang="ja-JP" sz="700" b="0" dirty="0" err="1">
                <a:solidFill>
                  <a:srgbClr val="757983"/>
                </a:solidFill>
                <a:latin typeface="ＭＳ Ｐゴシック" pitchFamily="50" charset="-128"/>
                <a:ea typeface="ＭＳ Ｐゴシック" pitchFamily="50" charset="-128"/>
              </a:rPr>
              <a:t>Nipponkoa</a:t>
            </a:r>
            <a:r>
              <a:rPr lang="en-US" altLang="ja-JP" sz="700" b="0" dirty="0">
                <a:solidFill>
                  <a:srgbClr val="757983"/>
                </a:solidFill>
                <a:latin typeface="ＭＳ Ｐゴシック" pitchFamily="50" charset="-128"/>
                <a:ea typeface="ＭＳ Ｐゴシック" pitchFamily="50" charset="-128"/>
              </a:rPr>
              <a:t> </a:t>
            </a:r>
            <a:r>
              <a:rPr lang="en-US" altLang="ja-JP" sz="700" b="0" dirty="0" err="1">
                <a:solidFill>
                  <a:srgbClr val="757983"/>
                </a:solidFill>
                <a:latin typeface="ＭＳ Ｐゴシック" pitchFamily="50" charset="-128"/>
                <a:ea typeface="ＭＳ Ｐゴシック" pitchFamily="50" charset="-128"/>
              </a:rPr>
              <a:t>Himawari</a:t>
            </a:r>
            <a:r>
              <a:rPr lang="en-US" altLang="ja-JP" sz="700" b="0" dirty="0">
                <a:solidFill>
                  <a:srgbClr val="757983"/>
                </a:solidFill>
                <a:latin typeface="ＭＳ Ｐゴシック" pitchFamily="50" charset="-128"/>
                <a:ea typeface="ＭＳ Ｐゴシック" pitchFamily="50" charset="-128"/>
              </a:rPr>
              <a:t> Life Insurance, Inc. All Rights Reserved.</a:t>
            </a:r>
            <a:endParaRPr lang="ja-JP" altLang="en-US" sz="700" b="0" dirty="0">
              <a:solidFill>
                <a:srgbClr val="757983"/>
              </a:solidFill>
              <a:latin typeface="ＭＳ Ｐゴシック" pitchFamily="50" charset="-128"/>
              <a:ea typeface="ＭＳ Ｐゴシック" pitchFamily="50" charset="-128"/>
            </a:endParaRPr>
          </a:p>
        </p:txBody>
      </p:sp>
      <p:sp>
        <p:nvSpPr>
          <p:cNvPr id="1029" name="Rectangle 27"/>
          <p:cNvSpPr>
            <a:spLocks noGrp="1" noChangeArrowheads="1"/>
          </p:cNvSpPr>
          <p:nvPr>
            <p:ph type="body" idx="1"/>
          </p:nvPr>
        </p:nvSpPr>
        <p:spPr bwMode="auto">
          <a:xfrm>
            <a:off x="616571" y="1143000"/>
            <a:ext cx="7914931" cy="538534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dirty="0" smtClean="0"/>
              <a:t>マスタ</a:t>
            </a:r>
            <a:r>
              <a:rPr lang="en-US" altLang="ja-JP" dirty="0" smtClean="0"/>
              <a:t> </a:t>
            </a:r>
            <a:r>
              <a:rPr lang="ja-JP" altLang="en-US" dirty="0" smtClean="0"/>
              <a:t>テキストの書式設定</a:t>
            </a:r>
            <a:endParaRPr lang="en-US" altLang="ja-JP" dirty="0" smtClean="0"/>
          </a:p>
          <a:p>
            <a:pPr lvl="1"/>
            <a:r>
              <a:rPr lang="ja-JP" altLang="en-US" dirty="0" smtClean="0"/>
              <a:t>第</a:t>
            </a:r>
            <a:r>
              <a:rPr lang="en-US" altLang="ja-JP" dirty="0" smtClean="0"/>
              <a:t> 2 </a:t>
            </a:r>
            <a:r>
              <a:rPr lang="ja-JP" altLang="en-US" dirty="0" smtClean="0"/>
              <a:t>レベル</a:t>
            </a:r>
            <a:endParaRPr lang="en-US" altLang="ja-JP" dirty="0" smtClean="0"/>
          </a:p>
          <a:p>
            <a:pPr lvl="2"/>
            <a:r>
              <a:rPr lang="ja-JP" altLang="en-US" dirty="0" smtClean="0"/>
              <a:t>第</a:t>
            </a:r>
            <a:r>
              <a:rPr lang="en-US" altLang="ja-JP" dirty="0" smtClean="0"/>
              <a:t> 3 </a:t>
            </a:r>
            <a:r>
              <a:rPr lang="ja-JP" altLang="en-US" dirty="0" smtClean="0"/>
              <a:t>レベル</a:t>
            </a:r>
            <a:endParaRPr lang="en-US" altLang="ja-JP" dirty="0" smtClean="0"/>
          </a:p>
          <a:p>
            <a:pPr lvl="3"/>
            <a:r>
              <a:rPr lang="ja-JP" altLang="en-US" dirty="0" smtClean="0"/>
              <a:t>第</a:t>
            </a:r>
            <a:r>
              <a:rPr lang="en-US" altLang="ja-JP" dirty="0" smtClean="0"/>
              <a:t> 4 </a:t>
            </a:r>
            <a:r>
              <a:rPr lang="ja-JP" altLang="en-US" dirty="0" smtClean="0"/>
              <a:t>レベル</a:t>
            </a:r>
            <a:endParaRPr lang="en-US" altLang="ja-JP" dirty="0" smtClean="0"/>
          </a:p>
          <a:p>
            <a:pPr lvl="4"/>
            <a:r>
              <a:rPr lang="ja-JP" altLang="en-US" dirty="0" smtClean="0"/>
              <a:t>第</a:t>
            </a:r>
            <a:r>
              <a:rPr lang="en-US" altLang="ja-JP" dirty="0" smtClean="0"/>
              <a:t> 5 </a:t>
            </a:r>
            <a:r>
              <a:rPr lang="ja-JP" altLang="en-US" dirty="0" smtClean="0"/>
              <a:t>レベル</a:t>
            </a:r>
          </a:p>
        </p:txBody>
      </p:sp>
      <p:sp>
        <p:nvSpPr>
          <p:cNvPr id="1030" name="Rectangle 38"/>
          <p:cNvSpPr>
            <a:spLocks noGrp="1" noChangeArrowheads="1"/>
          </p:cNvSpPr>
          <p:nvPr>
            <p:ph type="title"/>
          </p:nvPr>
        </p:nvSpPr>
        <p:spPr bwMode="auto">
          <a:xfrm>
            <a:off x="35496" y="116632"/>
            <a:ext cx="6158925" cy="342612"/>
          </a:xfrm>
          <a:prstGeom prst="rect">
            <a:avLst/>
          </a:prstGeom>
          <a:noFill/>
          <a:ln w="12700">
            <a:noFill/>
            <a:miter lim="800000"/>
            <a:headEnd/>
            <a:tailEnd/>
          </a:ln>
        </p:spPr>
        <p:txBody>
          <a:bodyPr vert="horz" wrap="square" lIns="0" tIns="0" rIns="0" bIns="0" numCol="1" anchor="ctr" anchorCtr="0" compatLnSpc="1">
            <a:prstTxWarp prst="textNoShape">
              <a:avLst/>
            </a:prstTxWarp>
          </a:bodyPr>
          <a:lstStyle/>
          <a:p>
            <a:pPr lvl="0"/>
            <a:r>
              <a:rPr lang="ja-JP" altLang="en-US" smtClean="0"/>
              <a:t>マスタ</a:t>
            </a:r>
            <a:r>
              <a:rPr lang="en-US" altLang="ja-JP" smtClean="0"/>
              <a:t> </a:t>
            </a:r>
            <a:r>
              <a:rPr lang="ja-JP" altLang="en-US" smtClean="0"/>
              <a:t>タイトルの書式設定</a:t>
            </a:r>
          </a:p>
        </p:txBody>
      </p:sp>
      <p:cxnSp>
        <p:nvCxnSpPr>
          <p:cNvPr id="10" name="直線コネクタ 9"/>
          <p:cNvCxnSpPr/>
          <p:nvPr userDrawn="1"/>
        </p:nvCxnSpPr>
        <p:spPr bwMode="auto">
          <a:xfrm>
            <a:off x="0" y="548680"/>
            <a:ext cx="9144000" cy="0"/>
          </a:xfrm>
          <a:prstGeom prst="line">
            <a:avLst/>
          </a:prstGeom>
          <a:solidFill>
            <a:schemeClr val="accent1"/>
          </a:solidFill>
          <a:ln w="28575" cap="flat" cmpd="sng" algn="ctr">
            <a:solidFill>
              <a:schemeClr val="accent1"/>
            </a:solidFill>
            <a:prstDash val="solid"/>
            <a:round/>
            <a:headEnd type="none" w="med" len="med"/>
            <a:tailEnd type="none" w="med" len="med"/>
          </a:ln>
          <a:effectLst/>
        </p:spPr>
      </p:cxnSp>
      <p:sp>
        <p:nvSpPr>
          <p:cNvPr id="11" name="円/楕円 10"/>
          <p:cNvSpPr/>
          <p:nvPr userDrawn="1"/>
        </p:nvSpPr>
        <p:spPr bwMode="auto">
          <a:xfrm>
            <a:off x="8748464" y="116632"/>
            <a:ext cx="288032" cy="288032"/>
          </a:xfrm>
          <a:prstGeom prst="ellipse">
            <a:avLst/>
          </a:prstGeom>
          <a:solidFill>
            <a:srgbClr val="C8003F"/>
          </a:solidFill>
          <a:ln w="12700" cap="flat" cmpd="sng" algn="ctr">
            <a:solidFill>
              <a:srgbClr val="C8003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lvl="0" indent="0" algn="ctr" defTabSz="914400" rtl="0" eaLnBrk="1" fontAlgn="base" latinLnBrk="0" hangingPunct="1">
              <a:lnSpc>
                <a:spcPct val="100000"/>
              </a:lnSpc>
              <a:spcBef>
                <a:spcPct val="50000"/>
              </a:spcBef>
              <a:spcAft>
                <a:spcPct val="0"/>
              </a:spcAft>
              <a:buClrTx/>
              <a:buSzTx/>
              <a:buFontTx/>
              <a:buNone/>
              <a:tabLst/>
              <a:defRPr/>
            </a:pPr>
            <a:fld id="{A7F029AC-45B4-48D8-975D-748AB5C89349}" type="slidenum">
              <a:rPr kumimoji="1" lang="en-US" altLang="ja-JP" sz="1000" b="0" i="0" u="none" strike="noStrike" kern="1200" cap="none" spc="0" normalizeH="0" baseline="0" noProof="0" smtClean="0">
                <a:ln>
                  <a:noFill/>
                </a:ln>
                <a:solidFill>
                  <a:schemeClr val="bg1"/>
                </a:solidFill>
                <a:effectLst/>
                <a:uLnTx/>
                <a:uFillTx/>
                <a:latin typeface="Arial Black" pitchFamily="34" charset="0"/>
                <a:ea typeface="HG丸ｺﾞｼｯｸM-PRO" pitchFamily="50" charset="-128"/>
              </a:rPr>
              <a:pPr marL="0" marR="0" lvl="0" indent="0" algn="ctr" defTabSz="914400" rtl="0" eaLnBrk="1" fontAlgn="base" latinLnBrk="0" hangingPunct="1">
                <a:lnSpc>
                  <a:spcPct val="100000"/>
                </a:lnSpc>
                <a:spcBef>
                  <a:spcPct val="50000"/>
                </a:spcBef>
                <a:spcAft>
                  <a:spcPct val="0"/>
                </a:spcAft>
                <a:buClrTx/>
                <a:buSzTx/>
                <a:buFontTx/>
                <a:buNone/>
                <a:tabLst/>
                <a:defRPr/>
              </a:pPr>
              <a:t>&lt;#&gt;</a:t>
            </a:fld>
            <a:endParaRPr kumimoji="1" lang="en-US" altLang="ja-JP" sz="1000" b="0" i="0" u="none" strike="noStrike" kern="1200" cap="none" spc="0" normalizeH="0" baseline="0" noProof="0" dirty="0">
              <a:ln>
                <a:noFill/>
              </a:ln>
              <a:solidFill>
                <a:schemeClr val="bg1"/>
              </a:solidFill>
              <a:effectLst/>
              <a:uLnTx/>
              <a:uFillTx/>
              <a:latin typeface="Arial Black" pitchFamily="34" charset="0"/>
              <a:ea typeface="HG丸ｺﾞｼｯｸM-PRO" pitchFamily="50" charset="-128"/>
            </a:endParaRPr>
          </a:p>
        </p:txBody>
      </p:sp>
    </p:spTree>
  </p:cSld>
  <p:clrMap bg1="lt1" tx1="dk1" bg2="lt2" tx2="dk2" accent1="accent1" accent2="accent2" accent3="accent3" accent4="accent4" accent5="accent5" accent6="accent6" hlink="hlink" folHlink="folHlink"/>
  <p:sldLayoutIdLst>
    <p:sldLayoutId id="2147483662" r:id="rId1"/>
    <p:sldLayoutId id="2147483666" r:id="rId2"/>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1800" b="1">
          <a:solidFill>
            <a:schemeClr val="tx1"/>
          </a:solidFill>
          <a:latin typeface="HG丸ｺﾞｼｯｸM-PRO" pitchFamily="50" charset="-128"/>
          <a:ea typeface="HG丸ｺﾞｼｯｸM-PRO" pitchFamily="50" charset="-128"/>
          <a:cs typeface="+mj-cs"/>
        </a:defRPr>
      </a:lvl1pPr>
      <a:lvl2pPr algn="l" rtl="0" eaLnBrk="0" fontAlgn="base" hangingPunct="0">
        <a:spcBef>
          <a:spcPct val="0"/>
        </a:spcBef>
        <a:spcAft>
          <a:spcPct val="0"/>
        </a:spcAft>
        <a:defRPr kumimoji="1" sz="1800">
          <a:solidFill>
            <a:schemeClr val="tx2"/>
          </a:solidFill>
          <a:latin typeface="ＭＳ Ｐゴシック" charset="-128"/>
          <a:ea typeface="ＭＳ Ｐゴシック" charset="-128"/>
          <a:cs typeface="ＭＳ Ｐゴシック" charset="-128"/>
        </a:defRPr>
      </a:lvl2pPr>
      <a:lvl3pPr algn="l" rtl="0" eaLnBrk="0" fontAlgn="base" hangingPunct="0">
        <a:spcBef>
          <a:spcPct val="0"/>
        </a:spcBef>
        <a:spcAft>
          <a:spcPct val="0"/>
        </a:spcAft>
        <a:defRPr kumimoji="1" sz="1800">
          <a:solidFill>
            <a:schemeClr val="tx2"/>
          </a:solidFill>
          <a:latin typeface="ＭＳ Ｐゴシック" charset="-128"/>
          <a:ea typeface="ＭＳ Ｐゴシック" charset="-128"/>
          <a:cs typeface="ＭＳ Ｐゴシック" charset="-128"/>
        </a:defRPr>
      </a:lvl3pPr>
      <a:lvl4pPr algn="l" rtl="0" eaLnBrk="0" fontAlgn="base" hangingPunct="0">
        <a:spcBef>
          <a:spcPct val="0"/>
        </a:spcBef>
        <a:spcAft>
          <a:spcPct val="0"/>
        </a:spcAft>
        <a:defRPr kumimoji="1" sz="1800">
          <a:solidFill>
            <a:schemeClr val="tx2"/>
          </a:solidFill>
          <a:latin typeface="ＭＳ Ｐゴシック" charset="-128"/>
          <a:ea typeface="ＭＳ Ｐゴシック" charset="-128"/>
          <a:cs typeface="ＭＳ Ｐゴシック" charset="-128"/>
        </a:defRPr>
      </a:lvl4pPr>
      <a:lvl5pPr algn="l" rtl="0" eaLnBrk="0" fontAlgn="base" hangingPunct="0">
        <a:spcBef>
          <a:spcPct val="0"/>
        </a:spcBef>
        <a:spcAft>
          <a:spcPct val="0"/>
        </a:spcAft>
        <a:defRPr kumimoji="1" sz="1800">
          <a:solidFill>
            <a:schemeClr val="tx2"/>
          </a:solidFill>
          <a:latin typeface="ＭＳ Ｐゴシック" charset="-128"/>
          <a:ea typeface="ＭＳ Ｐゴシック" charset="-128"/>
          <a:cs typeface="ＭＳ Ｐゴシック" charset="-128"/>
        </a:defRPr>
      </a:lvl5pPr>
      <a:lvl6pPr marL="436219"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6pPr>
      <a:lvl7pPr marL="872437"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7pPr>
      <a:lvl8pPr marL="1308656"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8pPr>
      <a:lvl9pPr marL="1744876" algn="l" rtl="0" fontAlgn="base">
        <a:spcBef>
          <a:spcPct val="0"/>
        </a:spcBef>
        <a:spcAft>
          <a:spcPct val="0"/>
        </a:spcAft>
        <a:defRPr kumimoji="1" b="1">
          <a:solidFill>
            <a:schemeClr val="tx2"/>
          </a:solidFill>
          <a:latin typeface="ＭＳ Ｐゴシック" charset="-128"/>
          <a:ea typeface="ＭＳ Ｐゴシック" charset="-128"/>
          <a:cs typeface="ＭＳ Ｐゴシック" charset="-128"/>
        </a:defRPr>
      </a:lvl9pPr>
    </p:titleStyle>
    <p:bodyStyle>
      <a:lvl1pPr marL="326942" indent="-326942" algn="l" rtl="0" eaLnBrk="0" fontAlgn="base" hangingPunct="0">
        <a:spcBef>
          <a:spcPct val="20000"/>
        </a:spcBef>
        <a:spcAft>
          <a:spcPct val="0"/>
        </a:spcAft>
        <a:defRPr kumimoji="1" sz="1900">
          <a:solidFill>
            <a:schemeClr val="tx1"/>
          </a:solidFill>
          <a:latin typeface="HG丸ｺﾞｼｯｸM-PRO" pitchFamily="50" charset="-128"/>
          <a:ea typeface="HG丸ｺﾞｼｯｸM-PRO" pitchFamily="50" charset="-128"/>
          <a:cs typeface="+mn-cs"/>
        </a:defRPr>
      </a:lvl1pPr>
      <a:lvl2pPr marL="708145" indent="-271293" algn="l" rtl="0" eaLnBrk="0" fontAlgn="base" hangingPunct="0">
        <a:spcBef>
          <a:spcPct val="20000"/>
        </a:spcBef>
        <a:spcAft>
          <a:spcPct val="0"/>
        </a:spcAft>
        <a:defRPr kumimoji="1" sz="1500">
          <a:solidFill>
            <a:schemeClr val="tx1"/>
          </a:solidFill>
          <a:latin typeface="HG丸ｺﾞｼｯｸM-PRO" pitchFamily="50" charset="-128"/>
          <a:ea typeface="HG丸ｺﾞｼｯｸM-PRO" pitchFamily="50" charset="-128"/>
        </a:defRPr>
      </a:lvl2pPr>
      <a:lvl3pPr marL="1089344" indent="-217034" algn="l" rtl="0" eaLnBrk="0" fontAlgn="base" hangingPunct="0">
        <a:spcBef>
          <a:spcPct val="20000"/>
        </a:spcBef>
        <a:spcAft>
          <a:spcPct val="0"/>
        </a:spcAft>
        <a:defRPr kumimoji="1" sz="1500">
          <a:solidFill>
            <a:schemeClr val="tx1"/>
          </a:solidFill>
          <a:latin typeface="HG丸ｺﾞｼｯｸM-PRO" pitchFamily="50" charset="-128"/>
          <a:ea typeface="HG丸ｺﾞｼｯｸM-PRO" pitchFamily="50" charset="-128"/>
        </a:defRPr>
      </a:lvl3pPr>
      <a:lvl4pPr marL="1526197" indent="-217034" algn="l" rtl="0" eaLnBrk="0" fontAlgn="base" hangingPunct="0">
        <a:spcBef>
          <a:spcPct val="20000"/>
        </a:spcBef>
        <a:spcAft>
          <a:spcPct val="0"/>
        </a:spcAft>
        <a:defRPr kumimoji="1" sz="1500">
          <a:solidFill>
            <a:schemeClr val="tx1"/>
          </a:solidFill>
          <a:latin typeface="HG丸ｺﾞｼｯｸM-PRO" pitchFamily="50" charset="-128"/>
          <a:ea typeface="HG丸ｺﾞｼｯｸM-PRO" pitchFamily="50" charset="-128"/>
        </a:defRPr>
      </a:lvl4pPr>
      <a:lvl5pPr marL="1961657" indent="-217034" algn="l" rtl="0" eaLnBrk="0" fontAlgn="base" hangingPunct="0">
        <a:spcBef>
          <a:spcPct val="20000"/>
        </a:spcBef>
        <a:spcAft>
          <a:spcPct val="0"/>
        </a:spcAft>
        <a:defRPr kumimoji="1" sz="1500">
          <a:solidFill>
            <a:schemeClr val="tx1"/>
          </a:solidFill>
          <a:latin typeface="HG丸ｺﾞｼｯｸM-PRO" pitchFamily="50" charset="-128"/>
          <a:ea typeface="HG丸ｺﾞｼｯｸM-PRO" pitchFamily="50" charset="-128"/>
        </a:defRPr>
      </a:lvl5pPr>
      <a:lvl6pPr marL="2399203" indent="-218109" algn="l" rtl="0" fontAlgn="base">
        <a:spcBef>
          <a:spcPct val="20000"/>
        </a:spcBef>
        <a:spcAft>
          <a:spcPct val="0"/>
        </a:spcAft>
        <a:defRPr kumimoji="1" sz="1200">
          <a:solidFill>
            <a:schemeClr val="tx1"/>
          </a:solidFill>
          <a:latin typeface="+mn-lt"/>
          <a:ea typeface="+mn-ea"/>
        </a:defRPr>
      </a:lvl6pPr>
      <a:lvl7pPr marL="2835422" indent="-218109" algn="l" rtl="0" fontAlgn="base">
        <a:spcBef>
          <a:spcPct val="20000"/>
        </a:spcBef>
        <a:spcAft>
          <a:spcPct val="0"/>
        </a:spcAft>
        <a:defRPr kumimoji="1" sz="1200">
          <a:solidFill>
            <a:schemeClr val="tx1"/>
          </a:solidFill>
          <a:latin typeface="+mn-lt"/>
          <a:ea typeface="+mn-ea"/>
        </a:defRPr>
      </a:lvl7pPr>
      <a:lvl8pPr marL="3271639" indent="-218109" algn="l" rtl="0" fontAlgn="base">
        <a:spcBef>
          <a:spcPct val="20000"/>
        </a:spcBef>
        <a:spcAft>
          <a:spcPct val="0"/>
        </a:spcAft>
        <a:defRPr kumimoji="1" sz="1200">
          <a:solidFill>
            <a:schemeClr val="tx1"/>
          </a:solidFill>
          <a:latin typeface="+mn-lt"/>
          <a:ea typeface="+mn-ea"/>
        </a:defRPr>
      </a:lvl8pPr>
      <a:lvl9pPr marL="3707860" indent="-218109" algn="l" rtl="0" fontAlgn="base">
        <a:spcBef>
          <a:spcPct val="20000"/>
        </a:spcBef>
        <a:spcAft>
          <a:spcPct val="0"/>
        </a:spcAft>
        <a:defRPr kumimoji="1" sz="1200">
          <a:solidFill>
            <a:schemeClr val="tx1"/>
          </a:solidFill>
          <a:latin typeface="+mn-lt"/>
          <a:ea typeface="+mn-ea"/>
        </a:defRPr>
      </a:lvl9pPr>
    </p:bodyStyle>
    <p:otherStyle>
      <a:defPPr>
        <a:defRPr lang="ja-JP"/>
      </a:defPPr>
      <a:lvl1pPr marL="0" algn="l" defTabSz="436219" rtl="0" eaLnBrk="1" latinLnBrk="0" hangingPunct="1">
        <a:defRPr kumimoji="1" sz="1800" kern="1200">
          <a:solidFill>
            <a:schemeClr val="tx1"/>
          </a:solidFill>
          <a:latin typeface="+mn-lt"/>
          <a:ea typeface="+mn-ea"/>
          <a:cs typeface="+mn-cs"/>
        </a:defRPr>
      </a:lvl1pPr>
      <a:lvl2pPr marL="436219" algn="l" defTabSz="436219" rtl="0" eaLnBrk="1" latinLnBrk="0" hangingPunct="1">
        <a:defRPr kumimoji="1" sz="1800" kern="1200">
          <a:solidFill>
            <a:schemeClr val="tx1"/>
          </a:solidFill>
          <a:latin typeface="+mn-lt"/>
          <a:ea typeface="+mn-ea"/>
          <a:cs typeface="+mn-cs"/>
        </a:defRPr>
      </a:lvl2pPr>
      <a:lvl3pPr marL="872437" algn="l" defTabSz="436219" rtl="0" eaLnBrk="1" latinLnBrk="0" hangingPunct="1">
        <a:defRPr kumimoji="1" sz="1800" kern="1200">
          <a:solidFill>
            <a:schemeClr val="tx1"/>
          </a:solidFill>
          <a:latin typeface="+mn-lt"/>
          <a:ea typeface="+mn-ea"/>
          <a:cs typeface="+mn-cs"/>
        </a:defRPr>
      </a:lvl3pPr>
      <a:lvl4pPr marL="1308656" algn="l" defTabSz="436219" rtl="0" eaLnBrk="1" latinLnBrk="0" hangingPunct="1">
        <a:defRPr kumimoji="1" sz="1800" kern="1200">
          <a:solidFill>
            <a:schemeClr val="tx1"/>
          </a:solidFill>
          <a:latin typeface="+mn-lt"/>
          <a:ea typeface="+mn-ea"/>
          <a:cs typeface="+mn-cs"/>
        </a:defRPr>
      </a:lvl4pPr>
      <a:lvl5pPr marL="1744876" algn="l" defTabSz="436219" rtl="0" eaLnBrk="1" latinLnBrk="0" hangingPunct="1">
        <a:defRPr kumimoji="1" sz="1800" kern="1200">
          <a:solidFill>
            <a:schemeClr val="tx1"/>
          </a:solidFill>
          <a:latin typeface="+mn-lt"/>
          <a:ea typeface="+mn-ea"/>
          <a:cs typeface="+mn-cs"/>
        </a:defRPr>
      </a:lvl5pPr>
      <a:lvl6pPr marL="2181094" algn="l" defTabSz="436219" rtl="0" eaLnBrk="1" latinLnBrk="0" hangingPunct="1">
        <a:defRPr kumimoji="1" sz="1800" kern="1200">
          <a:solidFill>
            <a:schemeClr val="tx1"/>
          </a:solidFill>
          <a:latin typeface="+mn-lt"/>
          <a:ea typeface="+mn-ea"/>
          <a:cs typeface="+mn-cs"/>
        </a:defRPr>
      </a:lvl6pPr>
      <a:lvl7pPr marL="2617312" algn="l" defTabSz="436219" rtl="0" eaLnBrk="1" latinLnBrk="0" hangingPunct="1">
        <a:defRPr kumimoji="1" sz="1800" kern="1200">
          <a:solidFill>
            <a:schemeClr val="tx1"/>
          </a:solidFill>
          <a:latin typeface="+mn-lt"/>
          <a:ea typeface="+mn-ea"/>
          <a:cs typeface="+mn-cs"/>
        </a:defRPr>
      </a:lvl7pPr>
      <a:lvl8pPr marL="3053530" algn="l" defTabSz="436219" rtl="0" eaLnBrk="1" latinLnBrk="0" hangingPunct="1">
        <a:defRPr kumimoji="1" sz="1800" kern="1200">
          <a:solidFill>
            <a:schemeClr val="tx1"/>
          </a:solidFill>
          <a:latin typeface="+mn-lt"/>
          <a:ea typeface="+mn-ea"/>
          <a:cs typeface="+mn-cs"/>
        </a:defRPr>
      </a:lvl8pPr>
      <a:lvl9pPr marL="3489749" algn="l" defTabSz="436219"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2"/>
          <p:cNvPicPr>
            <a:picLocks noChangeAspect="1" noChangeArrowheads="1"/>
          </p:cNvPicPr>
          <p:nvPr userDrawn="1"/>
        </p:nvPicPr>
        <p:blipFill>
          <a:blip r:embed="rId3" cstate="print"/>
          <a:srcRect/>
          <a:stretch>
            <a:fillRect/>
          </a:stretch>
        </p:blipFill>
        <p:spPr bwMode="auto">
          <a:xfrm>
            <a:off x="2555776" y="2996952"/>
            <a:ext cx="3989327" cy="64807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8" r:id="rId1"/>
  </p:sldLayoutIdLst>
  <p:timing>
    <p:tnLst>
      <p:par>
        <p:cTn id="1" dur="indefinite" restart="never" nodeType="tmRoot"/>
      </p:par>
    </p:tnLst>
  </p:timing>
  <p:hf hdr="0" ftr="0" dt="0"/>
  <p:txStyles>
    <p:titleStyle>
      <a:lvl1pPr algn="ctr" defTabSz="435460" rtl="0" eaLnBrk="0" fontAlgn="base" hangingPunct="0">
        <a:spcBef>
          <a:spcPct val="0"/>
        </a:spcBef>
        <a:spcAft>
          <a:spcPct val="0"/>
        </a:spcAft>
        <a:defRPr kumimoji="1" sz="4200" kern="1200">
          <a:solidFill>
            <a:schemeClr val="tx1"/>
          </a:solidFill>
          <a:latin typeface="+mj-lt"/>
          <a:ea typeface="+mj-ea"/>
          <a:cs typeface="ＭＳ Ｐゴシック" charset="-128"/>
        </a:defRPr>
      </a:lvl1pPr>
      <a:lvl2pPr algn="ctr" defTabSz="435460" rtl="0" eaLnBrk="0" fontAlgn="base" hangingPunct="0">
        <a:spcBef>
          <a:spcPct val="0"/>
        </a:spcBef>
        <a:spcAft>
          <a:spcPct val="0"/>
        </a:spcAft>
        <a:defRPr kumimoji="1" sz="4200">
          <a:solidFill>
            <a:schemeClr val="tx1"/>
          </a:solidFill>
          <a:latin typeface="Calibri" charset="0"/>
          <a:ea typeface="ＭＳ Ｐゴシック" charset="-128"/>
          <a:cs typeface="ＭＳ Ｐゴシック" charset="-128"/>
        </a:defRPr>
      </a:lvl2pPr>
      <a:lvl3pPr algn="ctr" defTabSz="435460" rtl="0" eaLnBrk="0" fontAlgn="base" hangingPunct="0">
        <a:spcBef>
          <a:spcPct val="0"/>
        </a:spcBef>
        <a:spcAft>
          <a:spcPct val="0"/>
        </a:spcAft>
        <a:defRPr kumimoji="1" sz="4200">
          <a:solidFill>
            <a:schemeClr val="tx1"/>
          </a:solidFill>
          <a:latin typeface="Calibri" charset="0"/>
          <a:ea typeface="ＭＳ Ｐゴシック" charset="-128"/>
          <a:cs typeface="ＭＳ Ｐゴシック" charset="-128"/>
        </a:defRPr>
      </a:lvl3pPr>
      <a:lvl4pPr algn="ctr" defTabSz="435460" rtl="0" eaLnBrk="0" fontAlgn="base" hangingPunct="0">
        <a:spcBef>
          <a:spcPct val="0"/>
        </a:spcBef>
        <a:spcAft>
          <a:spcPct val="0"/>
        </a:spcAft>
        <a:defRPr kumimoji="1" sz="4200">
          <a:solidFill>
            <a:schemeClr val="tx1"/>
          </a:solidFill>
          <a:latin typeface="Calibri" charset="0"/>
          <a:ea typeface="ＭＳ Ｐゴシック" charset="-128"/>
          <a:cs typeface="ＭＳ Ｐゴシック" charset="-128"/>
        </a:defRPr>
      </a:lvl4pPr>
      <a:lvl5pPr algn="ctr" defTabSz="435460" rtl="0" eaLnBrk="0" fontAlgn="base" hangingPunct="0">
        <a:spcBef>
          <a:spcPct val="0"/>
        </a:spcBef>
        <a:spcAft>
          <a:spcPct val="0"/>
        </a:spcAft>
        <a:defRPr kumimoji="1" sz="4200">
          <a:solidFill>
            <a:schemeClr val="tx1"/>
          </a:solidFill>
          <a:latin typeface="Calibri" charset="0"/>
          <a:ea typeface="ＭＳ Ｐゴシック" charset="-128"/>
          <a:cs typeface="ＭＳ Ｐゴシック" charset="-128"/>
        </a:defRPr>
      </a:lvl5pPr>
      <a:lvl6pPr marL="436219" algn="ctr" defTabSz="436219" rtl="0" fontAlgn="base">
        <a:spcBef>
          <a:spcPct val="0"/>
        </a:spcBef>
        <a:spcAft>
          <a:spcPct val="0"/>
        </a:spcAft>
        <a:defRPr kumimoji="1" sz="4200">
          <a:solidFill>
            <a:schemeClr val="tx1"/>
          </a:solidFill>
          <a:latin typeface="Calibri" charset="0"/>
          <a:ea typeface="ＭＳ Ｐゴシック" charset="-128"/>
          <a:cs typeface="ＭＳ Ｐゴシック" charset="-128"/>
        </a:defRPr>
      </a:lvl6pPr>
      <a:lvl7pPr marL="872437" algn="ctr" defTabSz="436219" rtl="0" fontAlgn="base">
        <a:spcBef>
          <a:spcPct val="0"/>
        </a:spcBef>
        <a:spcAft>
          <a:spcPct val="0"/>
        </a:spcAft>
        <a:defRPr kumimoji="1" sz="4200">
          <a:solidFill>
            <a:schemeClr val="tx1"/>
          </a:solidFill>
          <a:latin typeface="Calibri" charset="0"/>
          <a:ea typeface="ＭＳ Ｐゴシック" charset="-128"/>
          <a:cs typeface="ＭＳ Ｐゴシック" charset="-128"/>
        </a:defRPr>
      </a:lvl7pPr>
      <a:lvl8pPr marL="1308656" algn="ctr" defTabSz="436219" rtl="0" fontAlgn="base">
        <a:spcBef>
          <a:spcPct val="0"/>
        </a:spcBef>
        <a:spcAft>
          <a:spcPct val="0"/>
        </a:spcAft>
        <a:defRPr kumimoji="1" sz="4200">
          <a:solidFill>
            <a:schemeClr val="tx1"/>
          </a:solidFill>
          <a:latin typeface="Calibri" charset="0"/>
          <a:ea typeface="ＭＳ Ｐゴシック" charset="-128"/>
          <a:cs typeface="ＭＳ Ｐゴシック" charset="-128"/>
        </a:defRPr>
      </a:lvl8pPr>
      <a:lvl9pPr marL="1744876" algn="ctr" defTabSz="436219" rtl="0" fontAlgn="base">
        <a:spcBef>
          <a:spcPct val="0"/>
        </a:spcBef>
        <a:spcAft>
          <a:spcPct val="0"/>
        </a:spcAft>
        <a:defRPr kumimoji="1" sz="4200">
          <a:solidFill>
            <a:schemeClr val="tx1"/>
          </a:solidFill>
          <a:latin typeface="Calibri" charset="0"/>
          <a:ea typeface="ＭＳ Ｐゴシック" charset="-128"/>
          <a:cs typeface="ＭＳ Ｐゴシック" charset="-128"/>
        </a:defRPr>
      </a:lvl9pPr>
    </p:titleStyle>
    <p:bodyStyle>
      <a:lvl1pPr marL="326942" indent="-326942" algn="l" defTabSz="435460" rtl="0" eaLnBrk="0" fontAlgn="base" hangingPunct="0">
        <a:spcBef>
          <a:spcPct val="20000"/>
        </a:spcBef>
        <a:spcAft>
          <a:spcPct val="0"/>
        </a:spcAft>
        <a:buFont typeface="Arial" charset="0"/>
        <a:buChar char="•"/>
        <a:defRPr kumimoji="1" sz="3100" kern="1200">
          <a:solidFill>
            <a:schemeClr val="tx1"/>
          </a:solidFill>
          <a:latin typeface="+mn-lt"/>
          <a:ea typeface="+mn-ea"/>
          <a:cs typeface="ＭＳ Ｐゴシック" charset="-128"/>
        </a:defRPr>
      </a:lvl1pPr>
      <a:lvl2pPr marL="708145" indent="-271293" algn="l" defTabSz="435460" rtl="0" eaLnBrk="0" fontAlgn="base" hangingPunct="0">
        <a:spcBef>
          <a:spcPct val="20000"/>
        </a:spcBef>
        <a:spcAft>
          <a:spcPct val="0"/>
        </a:spcAft>
        <a:buFont typeface="Arial" charset="0"/>
        <a:buChar char="–"/>
        <a:defRPr kumimoji="1" sz="2600" kern="1200">
          <a:solidFill>
            <a:schemeClr val="tx1"/>
          </a:solidFill>
          <a:latin typeface="+mn-lt"/>
          <a:ea typeface="+mn-ea"/>
          <a:cs typeface="+mn-cs"/>
        </a:defRPr>
      </a:lvl2pPr>
      <a:lvl3pPr marL="1089344" indent="-217034" algn="l" defTabSz="435460" rtl="0" eaLnBrk="0" fontAlgn="base" hangingPunct="0">
        <a:spcBef>
          <a:spcPct val="20000"/>
        </a:spcBef>
        <a:spcAft>
          <a:spcPct val="0"/>
        </a:spcAft>
        <a:buFont typeface="Arial" charset="0"/>
        <a:buChar char="•"/>
        <a:defRPr kumimoji="1" sz="2300" kern="1200">
          <a:solidFill>
            <a:schemeClr val="tx1"/>
          </a:solidFill>
          <a:latin typeface="+mn-lt"/>
          <a:ea typeface="+mn-ea"/>
          <a:cs typeface="+mn-cs"/>
        </a:defRPr>
      </a:lvl3pPr>
      <a:lvl4pPr marL="1526197" indent="-217034" algn="l" defTabSz="435460" rtl="0" eaLnBrk="0" fontAlgn="base" hangingPunct="0">
        <a:spcBef>
          <a:spcPct val="20000"/>
        </a:spcBef>
        <a:spcAft>
          <a:spcPct val="0"/>
        </a:spcAft>
        <a:buFont typeface="Arial" charset="0"/>
        <a:buChar char="–"/>
        <a:defRPr kumimoji="1" sz="1900" kern="1200">
          <a:solidFill>
            <a:schemeClr val="tx1"/>
          </a:solidFill>
          <a:latin typeface="+mn-lt"/>
          <a:ea typeface="+mn-ea"/>
          <a:cs typeface="+mn-cs"/>
        </a:defRPr>
      </a:lvl4pPr>
      <a:lvl5pPr marL="1961657" indent="-217034" algn="l" defTabSz="435460" rtl="0" eaLnBrk="0" fontAlgn="base" hangingPunct="0">
        <a:spcBef>
          <a:spcPct val="20000"/>
        </a:spcBef>
        <a:spcAft>
          <a:spcPct val="0"/>
        </a:spcAft>
        <a:buFont typeface="Arial" charset="0"/>
        <a:buChar char="»"/>
        <a:defRPr kumimoji="1" sz="1900" kern="1200">
          <a:solidFill>
            <a:schemeClr val="tx1"/>
          </a:solidFill>
          <a:latin typeface="+mn-lt"/>
          <a:ea typeface="+mn-ea"/>
          <a:cs typeface="+mn-cs"/>
        </a:defRPr>
      </a:lvl5pPr>
      <a:lvl6pPr marL="2399203" indent="-218109" algn="l" defTabSz="436219" rtl="0" eaLnBrk="1" latinLnBrk="0" hangingPunct="1">
        <a:spcBef>
          <a:spcPct val="20000"/>
        </a:spcBef>
        <a:buFont typeface="Arial"/>
        <a:buChar char="•"/>
        <a:defRPr kumimoji="1" sz="1900" kern="1200">
          <a:solidFill>
            <a:schemeClr val="tx1"/>
          </a:solidFill>
          <a:latin typeface="+mn-lt"/>
          <a:ea typeface="+mn-ea"/>
          <a:cs typeface="+mn-cs"/>
        </a:defRPr>
      </a:lvl6pPr>
      <a:lvl7pPr marL="2835422" indent="-218109" algn="l" defTabSz="436219" rtl="0" eaLnBrk="1" latinLnBrk="0" hangingPunct="1">
        <a:spcBef>
          <a:spcPct val="20000"/>
        </a:spcBef>
        <a:buFont typeface="Arial"/>
        <a:buChar char="•"/>
        <a:defRPr kumimoji="1" sz="1900" kern="1200">
          <a:solidFill>
            <a:schemeClr val="tx1"/>
          </a:solidFill>
          <a:latin typeface="+mn-lt"/>
          <a:ea typeface="+mn-ea"/>
          <a:cs typeface="+mn-cs"/>
        </a:defRPr>
      </a:lvl7pPr>
      <a:lvl8pPr marL="3271639" indent="-218109" algn="l" defTabSz="436219" rtl="0" eaLnBrk="1" latinLnBrk="0" hangingPunct="1">
        <a:spcBef>
          <a:spcPct val="20000"/>
        </a:spcBef>
        <a:buFont typeface="Arial"/>
        <a:buChar char="•"/>
        <a:defRPr kumimoji="1" sz="1900" kern="1200">
          <a:solidFill>
            <a:schemeClr val="tx1"/>
          </a:solidFill>
          <a:latin typeface="+mn-lt"/>
          <a:ea typeface="+mn-ea"/>
          <a:cs typeface="+mn-cs"/>
        </a:defRPr>
      </a:lvl8pPr>
      <a:lvl9pPr marL="3707860" indent="-218109" algn="l" defTabSz="436219" rtl="0" eaLnBrk="1" latinLnBrk="0" hangingPunct="1">
        <a:spcBef>
          <a:spcPct val="20000"/>
        </a:spcBef>
        <a:buFont typeface="Arial"/>
        <a:buChar char="•"/>
        <a:defRPr kumimoji="1" sz="1900" kern="1200">
          <a:solidFill>
            <a:schemeClr val="tx1"/>
          </a:solidFill>
          <a:latin typeface="+mn-lt"/>
          <a:ea typeface="+mn-ea"/>
          <a:cs typeface="+mn-cs"/>
        </a:defRPr>
      </a:lvl9pPr>
    </p:bodyStyle>
    <p:otherStyle>
      <a:defPPr>
        <a:defRPr lang="ja-JP"/>
      </a:defPPr>
      <a:lvl1pPr marL="0" algn="l" defTabSz="436219" rtl="0" eaLnBrk="1" latinLnBrk="0" hangingPunct="1">
        <a:defRPr kumimoji="1" sz="1800" kern="1200">
          <a:solidFill>
            <a:schemeClr val="tx1"/>
          </a:solidFill>
          <a:latin typeface="+mn-lt"/>
          <a:ea typeface="+mn-ea"/>
          <a:cs typeface="+mn-cs"/>
        </a:defRPr>
      </a:lvl1pPr>
      <a:lvl2pPr marL="436219" algn="l" defTabSz="436219" rtl="0" eaLnBrk="1" latinLnBrk="0" hangingPunct="1">
        <a:defRPr kumimoji="1" sz="1800" kern="1200">
          <a:solidFill>
            <a:schemeClr val="tx1"/>
          </a:solidFill>
          <a:latin typeface="+mn-lt"/>
          <a:ea typeface="+mn-ea"/>
          <a:cs typeface="+mn-cs"/>
        </a:defRPr>
      </a:lvl2pPr>
      <a:lvl3pPr marL="872437" algn="l" defTabSz="436219" rtl="0" eaLnBrk="1" latinLnBrk="0" hangingPunct="1">
        <a:defRPr kumimoji="1" sz="1800" kern="1200">
          <a:solidFill>
            <a:schemeClr val="tx1"/>
          </a:solidFill>
          <a:latin typeface="+mn-lt"/>
          <a:ea typeface="+mn-ea"/>
          <a:cs typeface="+mn-cs"/>
        </a:defRPr>
      </a:lvl3pPr>
      <a:lvl4pPr marL="1308656" algn="l" defTabSz="436219" rtl="0" eaLnBrk="1" latinLnBrk="0" hangingPunct="1">
        <a:defRPr kumimoji="1" sz="1800" kern="1200">
          <a:solidFill>
            <a:schemeClr val="tx1"/>
          </a:solidFill>
          <a:latin typeface="+mn-lt"/>
          <a:ea typeface="+mn-ea"/>
          <a:cs typeface="+mn-cs"/>
        </a:defRPr>
      </a:lvl4pPr>
      <a:lvl5pPr marL="1744876" algn="l" defTabSz="436219" rtl="0" eaLnBrk="1" latinLnBrk="0" hangingPunct="1">
        <a:defRPr kumimoji="1" sz="1800" kern="1200">
          <a:solidFill>
            <a:schemeClr val="tx1"/>
          </a:solidFill>
          <a:latin typeface="+mn-lt"/>
          <a:ea typeface="+mn-ea"/>
          <a:cs typeface="+mn-cs"/>
        </a:defRPr>
      </a:lvl5pPr>
      <a:lvl6pPr marL="2181094" algn="l" defTabSz="436219" rtl="0" eaLnBrk="1" latinLnBrk="0" hangingPunct="1">
        <a:defRPr kumimoji="1" sz="1800" kern="1200">
          <a:solidFill>
            <a:schemeClr val="tx1"/>
          </a:solidFill>
          <a:latin typeface="+mn-lt"/>
          <a:ea typeface="+mn-ea"/>
          <a:cs typeface="+mn-cs"/>
        </a:defRPr>
      </a:lvl6pPr>
      <a:lvl7pPr marL="2617312" algn="l" defTabSz="436219" rtl="0" eaLnBrk="1" latinLnBrk="0" hangingPunct="1">
        <a:defRPr kumimoji="1" sz="1800" kern="1200">
          <a:solidFill>
            <a:schemeClr val="tx1"/>
          </a:solidFill>
          <a:latin typeface="+mn-lt"/>
          <a:ea typeface="+mn-ea"/>
          <a:cs typeface="+mn-cs"/>
        </a:defRPr>
      </a:lvl7pPr>
      <a:lvl8pPr marL="3053530" algn="l" defTabSz="436219" rtl="0" eaLnBrk="1" latinLnBrk="0" hangingPunct="1">
        <a:defRPr kumimoji="1" sz="1800" kern="1200">
          <a:solidFill>
            <a:schemeClr val="tx1"/>
          </a:solidFill>
          <a:latin typeface="+mn-lt"/>
          <a:ea typeface="+mn-ea"/>
          <a:cs typeface="+mn-cs"/>
        </a:defRPr>
      </a:lvl8pPr>
      <a:lvl9pPr marL="3489749" algn="l" defTabSz="436219"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テキスト プレースホルダー 6"/>
          <p:cNvSpPr>
            <a:spLocks noGrp="1"/>
          </p:cNvSpPr>
          <p:nvPr>
            <p:ph type="body" sz="quarter" idx="12"/>
          </p:nvPr>
        </p:nvSpPr>
        <p:spPr>
          <a:xfrm>
            <a:off x="1191047" y="4725144"/>
            <a:ext cx="6764631" cy="205304"/>
          </a:xfrm>
        </p:spPr>
        <p:txBody>
          <a:bodyPr/>
          <a:lstStyle/>
          <a:p>
            <a:pPr marL="0" indent="0"/>
            <a:r>
              <a:rPr lang="en-US" altLang="ja-JP" dirty="0" smtClean="0"/>
              <a:t>201</a:t>
            </a:r>
            <a:r>
              <a:rPr lang="ja-JP" altLang="en-US" dirty="0" smtClean="0"/>
              <a:t>８年</a:t>
            </a:r>
            <a:r>
              <a:rPr lang="en-US" altLang="ja-JP" dirty="0" smtClean="0"/>
              <a:t>10</a:t>
            </a:r>
            <a:r>
              <a:rPr lang="ja-JP" altLang="en-US" dirty="0" smtClean="0"/>
              <a:t>月　取扱開始</a:t>
            </a:r>
            <a:endParaRPr lang="en-US" altLang="ja-JP" dirty="0" smtClean="0"/>
          </a:p>
          <a:p>
            <a:pPr marL="0" indent="0"/>
            <a:endParaRPr lang="ja-JP" altLang="en-US" dirty="0" smtClean="0"/>
          </a:p>
        </p:txBody>
      </p:sp>
      <p:sp>
        <p:nvSpPr>
          <p:cNvPr id="6" name="テキスト ボックス 5"/>
          <p:cNvSpPr txBox="1"/>
          <p:nvPr/>
        </p:nvSpPr>
        <p:spPr>
          <a:xfrm>
            <a:off x="323531" y="2413372"/>
            <a:ext cx="8496944" cy="553963"/>
          </a:xfrm>
          <a:prstGeom prst="rect">
            <a:avLst/>
          </a:prstGeom>
          <a:noFill/>
        </p:spPr>
        <p:txBody>
          <a:bodyPr wrap="square" lIns="91406" tIns="45703" rIns="91406" bIns="45703" rtlCol="0">
            <a:spAutoFit/>
          </a:bodyPr>
          <a:lstStyle/>
          <a:p>
            <a:r>
              <a:rPr lang="ja-JP" altLang="en-US" sz="3000" dirty="0" smtClean="0"/>
              <a:t>失効取消制度について</a:t>
            </a:r>
            <a:endParaRPr lang="ja-JP" altLang="en-US" sz="3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6"/>
          <p:cNvSpPr>
            <a:spLocks noGrp="1"/>
          </p:cNvSpPr>
          <p:nvPr>
            <p:ph type="title"/>
          </p:nvPr>
        </p:nvSpPr>
        <p:spPr>
          <a:xfrm>
            <a:off x="251520" y="116632"/>
            <a:ext cx="6158925" cy="342612"/>
          </a:xfrm>
        </p:spPr>
        <p:txBody>
          <a:bodyPr/>
          <a:lstStyle/>
          <a:p>
            <a:pPr eaLnBrk="1" hangingPunct="1"/>
            <a:r>
              <a:rPr lang="ja-JP" altLang="en-US" dirty="0" smtClean="0">
                <a:solidFill>
                  <a:schemeClr val="tx1"/>
                </a:solidFill>
                <a:latin typeface="HG丸ｺﾞｼｯｸM-PRO" pitchFamily="50" charset="-128"/>
                <a:ea typeface="HG丸ｺﾞｼｯｸM-PRO" pitchFamily="50" charset="-128"/>
              </a:rPr>
              <a:t>はじめに</a:t>
            </a:r>
            <a:endParaRPr lang="ja-JP" altLang="en-US" dirty="0" smtClean="0">
              <a:solidFill>
                <a:schemeClr val="tx1"/>
              </a:solidFill>
            </a:endParaRPr>
          </a:p>
        </p:txBody>
      </p:sp>
      <p:sp>
        <p:nvSpPr>
          <p:cNvPr id="5" name="AutoShape 2"/>
          <p:cNvSpPr>
            <a:spLocks noChangeArrowheads="1"/>
          </p:cNvSpPr>
          <p:nvPr/>
        </p:nvSpPr>
        <p:spPr bwMode="auto">
          <a:xfrm>
            <a:off x="251523" y="836712"/>
            <a:ext cx="8640960" cy="4824635"/>
          </a:xfrm>
          <a:prstGeom prst="foldedCorner">
            <a:avLst>
              <a:gd name="adj" fmla="val 4903"/>
            </a:avLst>
          </a:prstGeom>
          <a:solidFill>
            <a:schemeClr val="bg1"/>
          </a:solidFill>
          <a:ln w="9525">
            <a:solidFill>
              <a:srgbClr val="000000"/>
            </a:solidFill>
            <a:round/>
            <a:headEnd/>
            <a:tailEnd/>
          </a:ln>
          <a:effectLst>
            <a:outerShdw dist="107763" dir="2700000" algn="ctr" rotWithShape="0">
              <a:srgbClr val="808080">
                <a:alpha val="50000"/>
              </a:srgbClr>
            </a:outerShdw>
          </a:effectLst>
        </p:spPr>
        <p:txBody>
          <a:bodyPr wrap="square" lIns="91406" tIns="45703" rIns="91406" bIns="45703" anchor="ctr"/>
          <a:lstStyle/>
          <a:p>
            <a:pPr marL="0" marR="0" lvl="0" indent="0" algn="l" defTabSz="914400" eaLnBrk="1" fontAlgn="auto" latinLnBrk="0" hangingPunct="1">
              <a:lnSpc>
                <a:spcPct val="150000"/>
              </a:lnSpc>
              <a:spcBef>
                <a:spcPts val="0"/>
              </a:spcBef>
              <a:spcAft>
                <a:spcPts val="0"/>
              </a:spcAft>
              <a:buClrTx/>
              <a:buSzTx/>
              <a:buFontTx/>
              <a:buNone/>
              <a:tabLst/>
              <a:defRPr/>
            </a:pPr>
            <a:endParaRPr kumimoji="0" lang="en-US" altLang="ja-JP" sz="1800" b="0" i="0" u="none" strike="noStrike" kern="0" cap="none" spc="0" normalizeH="0" baseline="0" noProof="0" dirty="0" smtClean="0">
              <a:ln>
                <a:noFill/>
              </a:ln>
              <a:effectLst/>
              <a:uLnTx/>
              <a:uFillTx/>
              <a:latin typeface="HG丸ｺﾞｼｯｸM-PRO" pitchFamily="50" charset="-128"/>
              <a:ea typeface="HG丸ｺﾞｼｯｸM-PRO" pitchFamily="50" charset="-128"/>
            </a:endParaRPr>
          </a:p>
          <a:p>
            <a:pPr marL="0" marR="0" lvl="0" indent="0" algn="l" defTabSz="914400" eaLnBrk="1" fontAlgn="auto" latinLnBrk="0" hangingPunct="1">
              <a:lnSpc>
                <a:spcPct val="150000"/>
              </a:lnSpc>
              <a:spcBef>
                <a:spcPts val="0"/>
              </a:spcBef>
              <a:spcAft>
                <a:spcPts val="0"/>
              </a:spcAft>
              <a:buClrTx/>
              <a:buSzTx/>
              <a:buFontTx/>
              <a:buNone/>
              <a:tabLst/>
              <a:defRPr/>
            </a:pPr>
            <a:endParaRPr kumimoji="0" lang="en-US" altLang="ja-JP" sz="1800" b="0" kern="0" dirty="0" smtClean="0">
              <a:latin typeface="HG丸ｺﾞｼｯｸM-PRO" pitchFamily="50" charset="-128"/>
              <a:ea typeface="HG丸ｺﾞｼｯｸM-PRO" pitchFamily="50" charset="-128"/>
            </a:endParaRPr>
          </a:p>
          <a:p>
            <a:pPr marL="0" marR="0" lvl="0" indent="0" algn="l" defTabSz="914400" eaLnBrk="1" fontAlgn="auto" latinLnBrk="0" hangingPunct="1">
              <a:lnSpc>
                <a:spcPct val="150000"/>
              </a:lnSpc>
              <a:spcBef>
                <a:spcPts val="0"/>
              </a:spcBef>
              <a:spcAft>
                <a:spcPts val="0"/>
              </a:spcAft>
              <a:buClrTx/>
              <a:buSzTx/>
              <a:buFontTx/>
              <a:buNone/>
              <a:tabLst/>
              <a:defRPr/>
            </a:pPr>
            <a:endParaRPr kumimoji="0" lang="en-US" altLang="ja-JP" sz="1800" b="0" i="0" u="none" strike="noStrike" kern="0" cap="none" spc="0" normalizeH="0" baseline="0" noProof="0" dirty="0" smtClean="0">
              <a:ln>
                <a:noFill/>
              </a:ln>
              <a:effectLst/>
              <a:uLnTx/>
              <a:uFillTx/>
              <a:latin typeface="HG丸ｺﾞｼｯｸM-PRO" pitchFamily="50" charset="-128"/>
              <a:ea typeface="HG丸ｺﾞｼｯｸM-PRO" pitchFamily="50" charset="-128"/>
            </a:endParaRPr>
          </a:p>
          <a:p>
            <a:pPr marL="0" marR="0" lvl="0" indent="0" algn="l" defTabSz="914400" eaLnBrk="1" fontAlgn="auto" latinLnBrk="0" hangingPunct="1">
              <a:lnSpc>
                <a:spcPct val="15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effectLst/>
                <a:uLnTx/>
                <a:uFillTx/>
                <a:latin typeface="HG丸ｺﾞｼｯｸM-PRO" pitchFamily="50" charset="-128"/>
                <a:ea typeface="HG丸ｺﾞｼｯｸM-PRO" pitchFamily="50" charset="-128"/>
              </a:rPr>
              <a:t>当社では、「失効取消制度」の取扱を失効日が２０１８年１０月１日以降となる失効契約から開始いたします。</a:t>
            </a:r>
            <a:r>
              <a:rPr kumimoji="0" lang="ja-JP" altLang="en-US" sz="1800" b="0" kern="0" dirty="0" smtClean="0">
                <a:latin typeface="HG丸ｺﾞｼｯｸM-PRO" pitchFamily="50" charset="-128"/>
                <a:ea typeface="HG丸ｺﾞｼｯｸM-PRO" pitchFamily="50" charset="-128"/>
              </a:rPr>
              <a:t>既契約についても適用となります。</a:t>
            </a:r>
            <a:endParaRPr kumimoji="0" lang="en-US" altLang="ja-JP" sz="1800" b="0" kern="0" dirty="0" smtClean="0">
              <a:latin typeface="HG丸ｺﾞｼｯｸM-PRO" pitchFamily="50" charset="-128"/>
              <a:ea typeface="HG丸ｺﾞｼｯｸM-PRO" pitchFamily="50" charset="-128"/>
            </a:endParaRPr>
          </a:p>
          <a:p>
            <a:pPr marL="0" marR="0" lvl="0" indent="0" algn="l" defTabSz="914400" eaLnBrk="1" fontAlgn="auto" latinLnBrk="0" hangingPunct="1">
              <a:lnSpc>
                <a:spcPct val="150000"/>
              </a:lnSpc>
              <a:spcBef>
                <a:spcPts val="0"/>
              </a:spcBef>
              <a:spcAft>
                <a:spcPts val="0"/>
              </a:spcAft>
              <a:buClrTx/>
              <a:buSzTx/>
              <a:buFontTx/>
              <a:buNone/>
              <a:tabLst/>
              <a:defRPr/>
            </a:pPr>
            <a:endParaRPr kumimoji="0" lang="en-US" altLang="ja-JP" sz="1800" b="0" i="0" u="none" strike="noStrike" kern="0" cap="none" spc="0" normalizeH="0" baseline="0" noProof="0" dirty="0" smtClean="0">
              <a:ln>
                <a:noFill/>
              </a:ln>
              <a:effectLst/>
              <a:uLnTx/>
              <a:uFillTx/>
              <a:latin typeface="HG丸ｺﾞｼｯｸM-PRO" pitchFamily="50" charset="-128"/>
              <a:ea typeface="HG丸ｺﾞｼｯｸM-PRO" pitchFamily="50" charset="-128"/>
            </a:endParaRPr>
          </a:p>
          <a:p>
            <a:pPr marL="0" marR="0" lvl="0" indent="0" algn="l" defTabSz="914400" eaLnBrk="1" fontAlgn="auto" latinLnBrk="0" hangingPunct="1">
              <a:lnSpc>
                <a:spcPct val="15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effectLst/>
                <a:uLnTx/>
                <a:uFillTx/>
                <a:latin typeface="HG丸ｺﾞｼｯｸM-PRO" pitchFamily="50" charset="-128"/>
                <a:ea typeface="HG丸ｺﾞｼｯｸM-PRO" pitchFamily="50" charset="-128"/>
              </a:rPr>
              <a:t>従来、失効した契約を復活させるには、「復活申込書兼告知書」の取付が必要でしたが、失効取消期間内の復活手続きは</a:t>
            </a:r>
            <a:r>
              <a:rPr kumimoji="0" lang="ja-JP" altLang="en-US" sz="1800" b="0" kern="0" dirty="0" smtClean="0">
                <a:latin typeface="HG丸ｺﾞｼｯｸM-PRO" pitchFamily="50" charset="-128"/>
                <a:ea typeface="HG丸ｺﾞｼｯｸM-PRO" pitchFamily="50" charset="-128"/>
              </a:rPr>
              <a:t>「復活申込書兼告知書の</a:t>
            </a:r>
            <a:r>
              <a:rPr kumimoji="0" lang="ja-JP" altLang="en-US" sz="1800" b="0" i="0" u="none" strike="noStrike" kern="0" cap="none" spc="0" normalizeH="0" baseline="0" noProof="0" dirty="0" smtClean="0">
                <a:ln>
                  <a:noFill/>
                </a:ln>
                <a:effectLst/>
                <a:uLnTx/>
                <a:uFillTx/>
                <a:latin typeface="HG丸ｺﾞｼｯｸM-PRO" pitchFamily="50" charset="-128"/>
                <a:ea typeface="HG丸ｺﾞｼｯｸM-PRO" pitchFamily="50" charset="-128"/>
              </a:rPr>
              <a:t>取付を不要とし、「未払込保険料」のお払込みだけで失効を取消し、失効日に遡って保障を継続します。</a:t>
            </a:r>
            <a:endParaRPr kumimoji="0" lang="en-US" altLang="ja-JP" sz="1800" b="0" i="0" u="none" strike="noStrike" kern="0" cap="none" spc="0" normalizeH="0" baseline="0" noProof="0" dirty="0" smtClean="0">
              <a:ln>
                <a:noFill/>
              </a:ln>
              <a:effectLst/>
              <a:uLnTx/>
              <a:uFillTx/>
              <a:latin typeface="HG丸ｺﾞｼｯｸM-PRO" pitchFamily="50" charset="-128"/>
              <a:ea typeface="HG丸ｺﾞｼｯｸM-PRO" pitchFamily="50" charset="-128"/>
            </a:endParaRPr>
          </a:p>
          <a:p>
            <a:pPr marL="0" marR="0" lvl="0" indent="0" algn="l" defTabSz="914400" eaLnBrk="1" fontAlgn="auto" latinLnBrk="0" hangingPunct="1">
              <a:lnSpc>
                <a:spcPct val="150000"/>
              </a:lnSpc>
              <a:spcBef>
                <a:spcPts val="0"/>
              </a:spcBef>
              <a:spcAft>
                <a:spcPts val="0"/>
              </a:spcAft>
              <a:buClrTx/>
              <a:buSzTx/>
              <a:buFontTx/>
              <a:buNone/>
              <a:tabLst/>
              <a:defRPr/>
            </a:pPr>
            <a:endParaRPr kumimoji="0" lang="en-US" altLang="ja-JP" sz="1800" b="0" i="0" u="none" strike="noStrike" kern="0" cap="none" spc="0" normalizeH="0" baseline="0" noProof="0" dirty="0" smtClean="0">
              <a:ln>
                <a:noFill/>
              </a:ln>
              <a:effectLst/>
              <a:uLnTx/>
              <a:uFillTx/>
              <a:latin typeface="HG丸ｺﾞｼｯｸM-PRO" pitchFamily="50" charset="-128"/>
              <a:ea typeface="HG丸ｺﾞｼｯｸM-PRO" pitchFamily="50" charset="-128"/>
            </a:endParaRPr>
          </a:p>
          <a:p>
            <a:pPr marL="0" marR="0" lvl="0" indent="0" algn="l" defTabSz="914400" eaLnBrk="1" fontAlgn="auto" latinLnBrk="0" hangingPunct="1">
              <a:lnSpc>
                <a:spcPct val="15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effectLst/>
                <a:uLnTx/>
                <a:uFillTx/>
                <a:latin typeface="HG丸ｺﾞｼｯｸM-PRO" pitchFamily="50" charset="-128"/>
                <a:ea typeface="HG丸ｺﾞｼｯｸM-PRO" pitchFamily="50" charset="-128"/>
              </a:rPr>
              <a:t>告知事項や給付歴等により、復活</a:t>
            </a:r>
            <a:r>
              <a:rPr lang="ja-JP" altLang="en-US" sz="1800" b="0" dirty="0" smtClean="0">
                <a:latin typeface="HG丸ｺﾞｼｯｸM-PRO" pitchFamily="50" charset="-128"/>
                <a:ea typeface="HG丸ｺﾞｼｯｸM-PRO" pitchFamily="50" charset="-128"/>
              </a:rPr>
              <a:t>不承諾となる可能性のある契約も対象となりますので、失効取消期間内にお手続き</a:t>
            </a:r>
            <a:r>
              <a:rPr lang="ja-JP" altLang="en-US" sz="1800" b="0" smtClean="0">
                <a:latin typeface="HG丸ｺﾞｼｯｸM-PRO" pitchFamily="50" charset="-128"/>
                <a:ea typeface="HG丸ｺﾞｼｯｸM-PRO" pitchFamily="50" charset="-128"/>
              </a:rPr>
              <a:t>いただくよう契約者に案内してください。</a:t>
            </a:r>
            <a:endParaRPr lang="ja-JP" altLang="en-US" sz="1800" b="0" dirty="0" smtClean="0">
              <a:latin typeface="HG丸ｺﾞｼｯｸM-PRO" pitchFamily="50" charset="-128"/>
              <a:ea typeface="HG丸ｺﾞｼｯｸM-PRO" pitchFamily="50" charset="-128"/>
            </a:endParaRPr>
          </a:p>
          <a:p>
            <a:pPr marL="0" marR="0" lvl="0" indent="0" algn="l" defTabSz="914400" eaLnBrk="1" fontAlgn="auto" latinLnBrk="0" hangingPunct="1">
              <a:lnSpc>
                <a:spcPct val="150000"/>
              </a:lnSpc>
              <a:spcBef>
                <a:spcPts val="0"/>
              </a:spcBef>
              <a:spcAft>
                <a:spcPts val="0"/>
              </a:spcAft>
              <a:buClrTx/>
              <a:buSzTx/>
              <a:buFontTx/>
              <a:buNone/>
              <a:tabLst/>
              <a:defRPr/>
            </a:pPr>
            <a:endParaRPr kumimoji="0" lang="en-US" altLang="ja-JP" sz="1800" b="0" i="0" u="none" strike="noStrike" kern="0" cap="none" spc="0" normalizeH="0" baseline="0" noProof="0" dirty="0" smtClean="0">
              <a:ln>
                <a:noFill/>
              </a:ln>
              <a:effectLst/>
              <a:uLnTx/>
              <a:uFillTx/>
              <a:latin typeface="HG丸ｺﾞｼｯｸM-PRO" pitchFamily="50" charset="-128"/>
              <a:ea typeface="HG丸ｺﾞｼｯｸM-PRO" pitchFamily="50" charset="-128"/>
            </a:endParaRPr>
          </a:p>
          <a:p>
            <a:pPr marL="0" marR="0" lvl="0" indent="0" algn="l" defTabSz="914400" eaLnBrk="1" fontAlgn="auto" latinLnBrk="0" hangingPunct="1">
              <a:lnSpc>
                <a:spcPct val="150000"/>
              </a:lnSpc>
              <a:spcBef>
                <a:spcPts val="0"/>
              </a:spcBef>
              <a:spcAft>
                <a:spcPts val="0"/>
              </a:spcAft>
              <a:buClrTx/>
              <a:buSzTx/>
              <a:buFontTx/>
              <a:buNone/>
              <a:tabLst/>
              <a:defRPr/>
            </a:pPr>
            <a:endParaRPr kumimoji="0" lang="en-US" altLang="ja-JP" sz="1800" b="0" i="0" u="none" strike="noStrike" kern="0" cap="none" spc="0" normalizeH="0" baseline="0" noProof="0" dirty="0" smtClean="0">
              <a:ln>
                <a:noFill/>
              </a:ln>
              <a:effectLst/>
              <a:uLnTx/>
              <a:uFillTx/>
              <a:latin typeface="HG丸ｺﾞｼｯｸM-PRO" pitchFamily="50" charset="-128"/>
              <a:ea typeface="HG丸ｺﾞｼｯｸM-PRO" pitchFamily="50" charset="-128"/>
            </a:endParaRPr>
          </a:p>
          <a:p>
            <a:pPr marL="0" marR="0" lvl="0" indent="0" algn="l" defTabSz="914400" eaLnBrk="1" fontAlgn="auto" latinLnBrk="0" hangingPunct="1">
              <a:lnSpc>
                <a:spcPct val="150000"/>
              </a:lnSpc>
              <a:spcBef>
                <a:spcPts val="0"/>
              </a:spcBef>
              <a:spcAft>
                <a:spcPts val="0"/>
              </a:spcAft>
              <a:buClrTx/>
              <a:buSzTx/>
              <a:buFontTx/>
              <a:buNone/>
              <a:tabLst/>
              <a:defRPr/>
            </a:pPr>
            <a:endParaRPr kumimoji="0" lang="ja-JP" altLang="en-US" sz="1400" b="0" i="0" u="none" strike="noStrike" kern="0" cap="none" spc="0" normalizeH="0" baseline="0" noProof="0" dirty="0" smtClean="0">
              <a:ln>
                <a:noFill/>
              </a:ln>
              <a:effectLst/>
              <a:uLnTx/>
              <a:uFillTx/>
              <a:latin typeface="HG丸ｺﾞｼｯｸM-PRO" pitchFamily="50" charset="-128"/>
              <a:ea typeface="HG丸ｺﾞｼｯｸM-PRO" pitchFamily="50" charset="-128"/>
            </a:endParaRPr>
          </a:p>
          <a:p>
            <a:pPr marL="0" marR="0" lvl="0" indent="0" algn="r" defTabSz="914400" eaLnBrk="1" fontAlgn="auto" latinLnBrk="0" hangingPunct="1">
              <a:lnSpc>
                <a:spcPct val="150000"/>
              </a:lnSpc>
              <a:spcBef>
                <a:spcPts val="0"/>
              </a:spcBef>
              <a:spcAft>
                <a:spcPts val="0"/>
              </a:spcAft>
              <a:buClrTx/>
              <a:buSzTx/>
              <a:buFontTx/>
              <a:buNone/>
              <a:tabLst/>
              <a:defRPr/>
            </a:pPr>
            <a:endParaRPr kumimoji="0" lang="ja-JP" altLang="en-US" sz="1400" b="0" i="0" u="none" strike="sngStrike" kern="0" cap="none" spc="0" normalizeH="0" baseline="0" noProof="0" dirty="0" smtClean="0">
              <a:ln>
                <a:noFill/>
              </a:ln>
              <a:solidFill>
                <a:srgbClr val="FF00FF"/>
              </a:solidFill>
              <a:effectLst/>
              <a:uLnTx/>
              <a:uFillTx/>
              <a:latin typeface="HG丸ｺﾞｼｯｸM-PRO" pitchFamily="50" charset="-128"/>
              <a:ea typeface="HG丸ｺﾞｼｯｸM-PRO" pitchFamily="50"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p:cNvSpPr/>
          <p:nvPr/>
        </p:nvSpPr>
        <p:spPr bwMode="auto">
          <a:xfrm>
            <a:off x="323528" y="2348880"/>
            <a:ext cx="4968552" cy="3384376"/>
          </a:xfrm>
          <a:prstGeom prst="rect">
            <a:avLst/>
          </a:prstGeom>
          <a:solidFill>
            <a:schemeClr val="accent3">
              <a:lumMod val="20000"/>
              <a:lumOff val="80000"/>
            </a:schemeClr>
          </a:solidFill>
          <a:ln w="12700" cap="flat" cmpd="sng" algn="ctr">
            <a:solidFill>
              <a:schemeClr val="accent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Microsoft Sans Serif" charset="-52"/>
              <a:ea typeface="ＭＳ Ｐゴシック" charset="-128"/>
              <a:cs typeface="ＭＳ Ｐゴシック" charset="-128"/>
            </a:endParaRPr>
          </a:p>
        </p:txBody>
      </p:sp>
      <p:sp>
        <p:nvSpPr>
          <p:cNvPr id="21" name="AutoShape 2030"/>
          <p:cNvSpPr>
            <a:spLocks noChangeArrowheads="1"/>
          </p:cNvSpPr>
          <p:nvPr/>
        </p:nvSpPr>
        <p:spPr bwMode="auto">
          <a:xfrm>
            <a:off x="251520" y="692696"/>
            <a:ext cx="8640960" cy="5832648"/>
          </a:xfrm>
          <a:prstGeom prst="roundRect">
            <a:avLst>
              <a:gd name="adj" fmla="val 0"/>
            </a:avLst>
          </a:prstGeom>
          <a:solidFill>
            <a:schemeClr val="bg1"/>
          </a:solidFill>
          <a:ln w="9525">
            <a:solidFill>
              <a:schemeClr val="tx1"/>
            </a:solidFill>
            <a:miter lim="800000"/>
            <a:headEnd/>
            <a:tailEnd/>
          </a:ln>
          <a:effectLst>
            <a:outerShdw blurRad="50800" dist="38100" dir="2700000" algn="tl" rotWithShape="0">
              <a:prstClr val="black">
                <a:alpha val="40000"/>
              </a:prstClr>
            </a:outerShdw>
          </a:effectLst>
        </p:spPr>
        <p:txBody>
          <a:bodyPr wrap="none" lIns="180000" tIns="108000" rIns="180000" bIns="36000" anchor="t"/>
          <a:lstStyle/>
          <a:p>
            <a:pPr algn="l"/>
            <a:r>
              <a:rPr lang="ja-JP" altLang="en-US" b="0" dirty="0" smtClean="0">
                <a:latin typeface="HG丸ｺﾞｼｯｸM-PRO" pitchFamily="50" charset="-128"/>
                <a:ea typeface="HG丸ｺﾞｼｯｸM-PRO" pitchFamily="50" charset="-128"/>
              </a:rPr>
              <a:t>失効取消制度とは、失効した契約について払込猶予期間の翌月末まで</a:t>
            </a:r>
            <a:r>
              <a:rPr lang="ja-JP" altLang="ja-JP" b="0" dirty="0" smtClean="0">
                <a:latin typeface="HG丸ｺﾞｼｯｸM-PRO" pitchFamily="50" charset="-128"/>
                <a:ea typeface="HG丸ｺﾞｼｯｸM-PRO" pitchFamily="50" charset="-128"/>
              </a:rPr>
              <a:t>に未</a:t>
            </a:r>
            <a:r>
              <a:rPr lang="ja-JP" altLang="en-US" b="0" dirty="0" smtClean="0">
                <a:latin typeface="HG丸ｺﾞｼｯｸM-PRO" pitchFamily="50" charset="-128"/>
                <a:ea typeface="HG丸ｺﾞｼｯｸM-PRO" pitchFamily="50" charset="-128"/>
              </a:rPr>
              <a:t>払込保険料</a:t>
            </a:r>
            <a:r>
              <a:rPr lang="ja-JP" altLang="ja-JP" b="0" dirty="0" smtClean="0">
                <a:latin typeface="HG丸ｺﾞｼｯｸM-PRO" pitchFamily="50" charset="-128"/>
                <a:ea typeface="HG丸ｺﾞｼｯｸM-PRO" pitchFamily="50" charset="-128"/>
              </a:rPr>
              <a:t>の</a:t>
            </a:r>
            <a:r>
              <a:rPr lang="ja-JP" altLang="en-US" b="0" dirty="0" smtClean="0">
                <a:latin typeface="HG丸ｺﾞｼｯｸM-PRO" pitchFamily="50" charset="-128"/>
                <a:ea typeface="HG丸ｺﾞｼｯｸM-PRO" pitchFamily="50" charset="-128"/>
              </a:rPr>
              <a:t>お払</a:t>
            </a:r>
            <a:endParaRPr lang="en-US" altLang="ja-JP" b="0" dirty="0" smtClean="0">
              <a:latin typeface="HG丸ｺﾞｼｯｸM-PRO" pitchFamily="50" charset="-128"/>
              <a:ea typeface="HG丸ｺﾞｼｯｸM-PRO" pitchFamily="50" charset="-128"/>
            </a:endParaRPr>
          </a:p>
          <a:p>
            <a:pPr algn="l"/>
            <a:r>
              <a:rPr lang="ja-JP" altLang="en-US" b="0" dirty="0" smtClean="0">
                <a:latin typeface="HG丸ｺﾞｼｯｸM-PRO" pitchFamily="50" charset="-128"/>
                <a:ea typeface="HG丸ｺﾞｼｯｸM-PRO" pitchFamily="50" charset="-128"/>
              </a:rPr>
              <a:t>込み</a:t>
            </a:r>
            <a:r>
              <a:rPr lang="ja-JP" altLang="ja-JP" b="0" dirty="0" smtClean="0">
                <a:latin typeface="HG丸ｺﾞｼｯｸM-PRO" pitchFamily="50" charset="-128"/>
                <a:ea typeface="HG丸ｺﾞｼｯｸM-PRO" pitchFamily="50" charset="-128"/>
              </a:rPr>
              <a:t>があれば失効</a:t>
            </a:r>
            <a:r>
              <a:rPr lang="ja-JP" altLang="en-US" b="0" dirty="0" smtClean="0">
                <a:latin typeface="HG丸ｺﾞｼｯｸM-PRO" pitchFamily="50" charset="-128"/>
                <a:ea typeface="HG丸ｺﾞｼｯｸM-PRO" pitchFamily="50" charset="-128"/>
              </a:rPr>
              <a:t>取消となり</a:t>
            </a:r>
            <a:r>
              <a:rPr lang="ja-JP" altLang="ja-JP" b="0" dirty="0" smtClean="0">
                <a:latin typeface="HG丸ｺﾞｼｯｸM-PRO" pitchFamily="50" charset="-128"/>
                <a:ea typeface="HG丸ｺﾞｼｯｸM-PRO" pitchFamily="50" charset="-128"/>
              </a:rPr>
              <a:t>、失効日にさかのぼって保障</a:t>
            </a:r>
            <a:r>
              <a:rPr lang="ja-JP" altLang="en-US" b="0" dirty="0" smtClean="0">
                <a:latin typeface="HG丸ｺﾞｼｯｸM-PRO" pitchFamily="50" charset="-128"/>
                <a:ea typeface="HG丸ｺﾞｼｯｸM-PRO" pitchFamily="50" charset="-128"/>
              </a:rPr>
              <a:t>を</a:t>
            </a:r>
            <a:r>
              <a:rPr lang="ja-JP" altLang="ja-JP" b="0" dirty="0" smtClean="0">
                <a:latin typeface="HG丸ｺﾞｼｯｸM-PRO" pitchFamily="50" charset="-128"/>
                <a:ea typeface="HG丸ｺﾞｼｯｸM-PRO" pitchFamily="50" charset="-128"/>
              </a:rPr>
              <a:t>継続</a:t>
            </a:r>
            <a:r>
              <a:rPr lang="ja-JP" altLang="en-US" b="0" dirty="0" smtClean="0">
                <a:latin typeface="HG丸ｺﾞｼｯｸM-PRO" pitchFamily="50" charset="-128"/>
                <a:ea typeface="HG丸ｺﾞｼｯｸM-PRO" pitchFamily="50" charset="-128"/>
              </a:rPr>
              <a:t>する制度です</a:t>
            </a:r>
            <a:r>
              <a:rPr lang="ja-JP" altLang="ja-JP" b="0" dirty="0" smtClean="0">
                <a:latin typeface="HG丸ｺﾞｼｯｸM-PRO" pitchFamily="50" charset="-128"/>
                <a:ea typeface="HG丸ｺﾞｼｯｸM-PRO" pitchFamily="50" charset="-128"/>
              </a:rPr>
              <a:t>。</a:t>
            </a:r>
            <a:endParaRPr lang="en-US" altLang="ja-JP" b="0" dirty="0" smtClean="0">
              <a:latin typeface="HG丸ｺﾞｼｯｸM-PRO" pitchFamily="50" charset="-128"/>
              <a:ea typeface="HG丸ｺﾞｼｯｸM-PRO" pitchFamily="50" charset="-128"/>
            </a:endParaRPr>
          </a:p>
          <a:p>
            <a:pPr algn="l"/>
            <a:endParaRPr lang="ja-JP" altLang="ja-JP" b="0" dirty="0" smtClean="0">
              <a:latin typeface="HG丸ｺﾞｼｯｸM-PRO" pitchFamily="50" charset="-128"/>
              <a:ea typeface="HG丸ｺﾞｼｯｸM-PRO" pitchFamily="50" charset="-128"/>
            </a:endParaRPr>
          </a:p>
          <a:p>
            <a:pPr algn="l"/>
            <a:r>
              <a:rPr lang="ja-JP" altLang="ja-JP" b="0" dirty="0" smtClean="0">
                <a:latin typeface="HG丸ｺﾞｼｯｸM-PRO" pitchFamily="50" charset="-128"/>
                <a:ea typeface="HG丸ｺﾞｼｯｸM-PRO" pitchFamily="50" charset="-128"/>
              </a:rPr>
              <a:t>・未</a:t>
            </a:r>
            <a:r>
              <a:rPr lang="ja-JP" altLang="en-US" b="0" dirty="0" smtClean="0">
                <a:latin typeface="HG丸ｺﾞｼｯｸM-PRO" pitchFamily="50" charset="-128"/>
                <a:ea typeface="HG丸ｺﾞｼｯｸM-PRO" pitchFamily="50" charset="-128"/>
              </a:rPr>
              <a:t>払込保険料のお払込みが失効取消期間内にあり、失効取消処理が完了した場合には、失</a:t>
            </a:r>
            <a:endParaRPr lang="en-US" altLang="ja-JP" b="0" dirty="0" smtClean="0">
              <a:latin typeface="HG丸ｺﾞｼｯｸM-PRO" pitchFamily="50" charset="-128"/>
              <a:ea typeface="HG丸ｺﾞｼｯｸM-PRO" pitchFamily="50" charset="-128"/>
            </a:endParaRPr>
          </a:p>
          <a:p>
            <a:pPr algn="l"/>
            <a:r>
              <a:rPr lang="ja-JP" altLang="en-US" b="0" dirty="0" smtClean="0">
                <a:latin typeface="HG丸ｺﾞｼｯｸM-PRO" pitchFamily="50" charset="-128"/>
                <a:ea typeface="HG丸ｺﾞｼｯｸM-PRO" pitchFamily="50" charset="-128"/>
              </a:rPr>
              <a:t>　効取消期間内に発生した</a:t>
            </a:r>
            <a:r>
              <a:rPr lang="ja-JP" altLang="ja-JP" b="0" dirty="0" smtClean="0">
                <a:latin typeface="HG丸ｺﾞｼｯｸM-PRO" pitchFamily="50" charset="-128"/>
                <a:ea typeface="HG丸ｺﾞｼｯｸM-PRO" pitchFamily="50" charset="-128"/>
              </a:rPr>
              <a:t>保険金等の支払事由</a:t>
            </a:r>
            <a:r>
              <a:rPr lang="ja-JP" altLang="en-US" b="0" dirty="0" smtClean="0">
                <a:latin typeface="HG丸ｺﾞｼｯｸM-PRO" pitchFamily="50" charset="-128"/>
                <a:ea typeface="HG丸ｺﾞｼｯｸM-PRO" pitchFamily="50" charset="-128"/>
              </a:rPr>
              <a:t>についても</a:t>
            </a:r>
            <a:r>
              <a:rPr lang="ja-JP" altLang="ja-JP" b="0" dirty="0" smtClean="0">
                <a:latin typeface="HG丸ｺﾞｼｯｸM-PRO" pitchFamily="50" charset="-128"/>
                <a:ea typeface="HG丸ｺﾞｼｯｸM-PRO" pitchFamily="50" charset="-128"/>
              </a:rPr>
              <a:t>支払いの対象と</a:t>
            </a:r>
            <a:r>
              <a:rPr lang="ja-JP" altLang="en-US" b="0" dirty="0" smtClean="0">
                <a:latin typeface="HG丸ｺﾞｼｯｸM-PRO" pitchFamily="50" charset="-128"/>
                <a:ea typeface="HG丸ｺﾞｼｯｸM-PRO" pitchFamily="50" charset="-128"/>
              </a:rPr>
              <a:t>なります</a:t>
            </a:r>
            <a:r>
              <a:rPr lang="ja-JP" altLang="ja-JP" b="0" dirty="0" smtClean="0">
                <a:latin typeface="HG丸ｺﾞｼｯｸM-PRO" pitchFamily="50" charset="-128"/>
                <a:ea typeface="HG丸ｺﾞｼｯｸM-PRO" pitchFamily="50" charset="-128"/>
              </a:rPr>
              <a:t>。</a:t>
            </a:r>
            <a:endParaRPr lang="en-US" altLang="ja-JP" b="0" dirty="0" smtClean="0">
              <a:latin typeface="HG丸ｺﾞｼｯｸM-PRO" pitchFamily="50" charset="-128"/>
              <a:ea typeface="HG丸ｺﾞｼｯｸM-PRO" pitchFamily="50" charset="-128"/>
            </a:endParaRPr>
          </a:p>
          <a:p>
            <a:pPr algn="l"/>
            <a:r>
              <a:rPr lang="ja-JP" altLang="en-US" b="0" dirty="0" smtClean="0">
                <a:latin typeface="HG丸ｺﾞｼｯｸM-PRO" pitchFamily="50" charset="-128"/>
                <a:ea typeface="HG丸ｺﾞｼｯｸM-PRO" pitchFamily="50" charset="-128"/>
              </a:rPr>
              <a:t>　</a:t>
            </a:r>
            <a:r>
              <a:rPr lang="en-US" altLang="ja-JP" b="0" dirty="0" smtClean="0">
                <a:latin typeface="HG丸ｺﾞｼｯｸM-PRO" pitchFamily="50" charset="-128"/>
                <a:ea typeface="HG丸ｺﾞｼｯｸM-PRO" pitchFamily="50" charset="-128"/>
              </a:rPr>
              <a:t>※</a:t>
            </a:r>
            <a:r>
              <a:rPr lang="ja-JP" altLang="en-US" b="0" dirty="0" smtClean="0">
                <a:latin typeface="HG丸ｺﾞｼｯｸM-PRO" pitchFamily="50" charset="-128"/>
                <a:ea typeface="HG丸ｺﾞｼｯｸM-PRO" pitchFamily="50" charset="-128"/>
              </a:rPr>
              <a:t>保険金等から未払込保険料の相殺はできません。</a:t>
            </a:r>
            <a:endParaRPr lang="en-US" altLang="ja-JP" b="0" dirty="0" smtClean="0">
              <a:latin typeface="HG丸ｺﾞｼｯｸM-PRO" pitchFamily="50" charset="-128"/>
              <a:ea typeface="HG丸ｺﾞｼｯｸM-PRO" pitchFamily="50" charset="-128"/>
            </a:endParaRPr>
          </a:p>
          <a:p>
            <a:pPr algn="l"/>
            <a:r>
              <a:rPr lang="ja-JP" altLang="en-US" b="0" dirty="0" smtClean="0">
                <a:latin typeface="HG丸ｺﾞｼｯｸM-PRO" pitchFamily="50" charset="-128"/>
                <a:ea typeface="HG丸ｺﾞｼｯｸM-PRO" pitchFamily="50" charset="-128"/>
              </a:rPr>
              <a:t>　　失効取消後に請求手続きをお願いします。</a:t>
            </a:r>
            <a:endParaRPr lang="en-US" altLang="ja-JP" b="0" dirty="0" smtClean="0">
              <a:latin typeface="HG丸ｺﾞｼｯｸM-PRO" pitchFamily="50" charset="-128"/>
              <a:ea typeface="HG丸ｺﾞｼｯｸM-PRO" pitchFamily="50" charset="-128"/>
            </a:endParaRPr>
          </a:p>
          <a:p>
            <a:pPr algn="l"/>
            <a:r>
              <a:rPr lang="ja-JP" altLang="ja-JP" b="0" dirty="0" smtClean="0">
                <a:latin typeface="HG丸ｺﾞｼｯｸM-PRO" pitchFamily="50" charset="-128"/>
                <a:ea typeface="HG丸ｺﾞｼｯｸM-PRO" pitchFamily="50" charset="-128"/>
              </a:rPr>
              <a:t>・既契約</a:t>
            </a:r>
            <a:r>
              <a:rPr lang="ja-JP" altLang="en-US" b="0" dirty="0" smtClean="0">
                <a:latin typeface="HG丸ｺﾞｼｯｸM-PRO" pitchFamily="50" charset="-128"/>
                <a:ea typeface="HG丸ｺﾞｼｯｸM-PRO" pitchFamily="50" charset="-128"/>
              </a:rPr>
              <a:t>にも</a:t>
            </a:r>
            <a:r>
              <a:rPr lang="ja-JP" altLang="ja-JP" b="0" dirty="0" smtClean="0">
                <a:latin typeface="HG丸ｺﾞｼｯｸM-PRO" pitchFamily="50" charset="-128"/>
                <a:ea typeface="HG丸ｺﾞｼｯｸM-PRO" pitchFamily="50" charset="-128"/>
              </a:rPr>
              <a:t>適用</a:t>
            </a:r>
            <a:r>
              <a:rPr lang="ja-JP" altLang="en-US" b="0" dirty="0" smtClean="0">
                <a:latin typeface="HG丸ｺﾞｼｯｸM-PRO" pitchFamily="50" charset="-128"/>
                <a:ea typeface="HG丸ｺﾞｼｯｸM-PRO" pitchFamily="50" charset="-128"/>
              </a:rPr>
              <a:t>します。</a:t>
            </a:r>
            <a:endParaRPr lang="en-US" altLang="ja-JP" b="0" dirty="0" smtClean="0">
              <a:latin typeface="HG丸ｺﾞｼｯｸM-PRO" pitchFamily="50" charset="-128"/>
              <a:ea typeface="HG丸ｺﾞｼｯｸM-PRO" pitchFamily="50" charset="-128"/>
            </a:endParaRPr>
          </a:p>
          <a:p>
            <a:pPr algn="l"/>
            <a:r>
              <a:rPr lang="ja-JP" altLang="en-US" b="0" dirty="0" smtClean="0">
                <a:latin typeface="HG丸ｺﾞｼｯｸM-PRO" pitchFamily="50" charset="-128"/>
                <a:ea typeface="HG丸ｺﾞｼｯｸM-PRO" pitchFamily="50" charset="-128"/>
              </a:rPr>
              <a:t>・給付金請求歴や既往症がある契約でも失効取消期間内に未払込保険料のお払込みがあれば</a:t>
            </a:r>
            <a:endParaRPr lang="en-US" altLang="ja-JP" b="0" dirty="0" smtClean="0">
              <a:latin typeface="HG丸ｺﾞｼｯｸM-PRO" pitchFamily="50" charset="-128"/>
              <a:ea typeface="HG丸ｺﾞｼｯｸM-PRO" pitchFamily="50" charset="-128"/>
            </a:endParaRPr>
          </a:p>
          <a:p>
            <a:pPr algn="l"/>
            <a:r>
              <a:rPr lang="ja-JP" altLang="en-US" b="0" dirty="0" smtClean="0">
                <a:latin typeface="HG丸ｺﾞｼｯｸM-PRO" pitchFamily="50" charset="-128"/>
                <a:ea typeface="HG丸ｺﾞｼｯｸM-PRO" pitchFamily="50" charset="-128"/>
              </a:rPr>
              <a:t>　失効取消をおこないます。</a:t>
            </a:r>
            <a:endParaRPr lang="en-US" altLang="ja-JP" b="0" dirty="0" smtClean="0">
              <a:latin typeface="HG丸ｺﾞｼｯｸM-PRO" pitchFamily="50" charset="-128"/>
              <a:ea typeface="HG丸ｺﾞｼｯｸM-PRO" pitchFamily="50" charset="-128"/>
            </a:endParaRPr>
          </a:p>
          <a:p>
            <a:pPr algn="l">
              <a:spcBef>
                <a:spcPts val="0"/>
              </a:spcBef>
              <a:spcAft>
                <a:spcPts val="0"/>
              </a:spcAft>
              <a:defRPr/>
            </a:pPr>
            <a:endParaRPr lang="en-US" altLang="ja-JP" dirty="0" smtClean="0">
              <a:latin typeface="ＭＳ 明朝" pitchFamily="17" charset="-128"/>
              <a:ea typeface="ＭＳ 明朝" pitchFamily="17" charset="-128"/>
            </a:endParaRPr>
          </a:p>
          <a:p>
            <a:pPr algn="l">
              <a:spcBef>
                <a:spcPts val="0"/>
              </a:spcBef>
              <a:spcAft>
                <a:spcPts val="0"/>
              </a:spcAft>
              <a:defRPr/>
            </a:pPr>
            <a:endParaRPr lang="en-US" altLang="ja-JP" dirty="0" smtClean="0">
              <a:latin typeface="ＭＳ 明朝" pitchFamily="17" charset="-128"/>
              <a:ea typeface="ＭＳ 明朝" pitchFamily="17" charset="-128"/>
            </a:endParaRPr>
          </a:p>
          <a:p>
            <a:pPr algn="l">
              <a:spcBef>
                <a:spcPts val="0"/>
              </a:spcBef>
              <a:spcAft>
                <a:spcPts val="0"/>
              </a:spcAft>
              <a:defRPr/>
            </a:pPr>
            <a:endParaRPr lang="en-US" altLang="ja-JP" sz="1400" b="0" dirty="0" smtClean="0">
              <a:latin typeface="HGS創英ﾌﾟﾚｾﾞﾝｽEB" pitchFamily="18" charset="-128"/>
              <a:ea typeface="HGS創英ﾌﾟﾚｾﾞﾝｽEB" pitchFamily="18" charset="-128"/>
            </a:endParaRPr>
          </a:p>
          <a:p>
            <a:pPr algn="l">
              <a:spcBef>
                <a:spcPts val="0"/>
              </a:spcBef>
              <a:spcAft>
                <a:spcPts val="0"/>
              </a:spcAft>
              <a:defRPr/>
            </a:pPr>
            <a:endParaRPr lang="en-US" altLang="ja-JP" sz="1400" b="0" dirty="0" smtClean="0">
              <a:latin typeface="HGS創英ﾌﾟﾚｾﾞﾝｽEB" pitchFamily="18" charset="-128"/>
              <a:ea typeface="HGS創英ﾌﾟﾚｾﾞﾝｽEB" pitchFamily="18" charset="-128"/>
            </a:endParaRPr>
          </a:p>
          <a:p>
            <a:pPr algn="l">
              <a:spcBef>
                <a:spcPts val="0"/>
              </a:spcBef>
              <a:spcAft>
                <a:spcPts val="0"/>
              </a:spcAft>
              <a:defRPr/>
            </a:pPr>
            <a:endParaRPr lang="en-US" altLang="ja-JP" sz="1400" b="0" dirty="0" smtClean="0">
              <a:latin typeface="HG丸ｺﾞｼｯｸM-PRO" pitchFamily="50" charset="-128"/>
              <a:ea typeface="HG丸ｺﾞｼｯｸM-PRO" pitchFamily="50" charset="-128"/>
            </a:endParaRPr>
          </a:p>
          <a:p>
            <a:pPr algn="l">
              <a:spcBef>
                <a:spcPts val="0"/>
              </a:spcBef>
              <a:spcAft>
                <a:spcPts val="0"/>
              </a:spcAft>
              <a:defRPr/>
            </a:pPr>
            <a:endParaRPr lang="en-US" altLang="ja-JP" sz="1400" b="0" dirty="0" smtClean="0">
              <a:latin typeface="HG丸ｺﾞｼｯｸM-PRO" pitchFamily="50" charset="-128"/>
              <a:ea typeface="HG丸ｺﾞｼｯｸM-PRO" pitchFamily="50" charset="-128"/>
            </a:endParaRPr>
          </a:p>
          <a:p>
            <a:pPr algn="l">
              <a:spcBef>
                <a:spcPts val="0"/>
              </a:spcBef>
              <a:spcAft>
                <a:spcPts val="0"/>
              </a:spcAft>
              <a:defRPr/>
            </a:pPr>
            <a:endParaRPr lang="en-US" altLang="ja-JP" sz="1400" b="0" dirty="0" smtClean="0">
              <a:latin typeface="HG丸ｺﾞｼｯｸM-PRO" pitchFamily="50" charset="-128"/>
              <a:ea typeface="HG丸ｺﾞｼｯｸM-PRO" pitchFamily="50" charset="-128"/>
            </a:endParaRPr>
          </a:p>
          <a:p>
            <a:pPr algn="l">
              <a:spcBef>
                <a:spcPts val="0"/>
              </a:spcBef>
              <a:spcAft>
                <a:spcPts val="0"/>
              </a:spcAft>
              <a:defRPr/>
            </a:pPr>
            <a:endParaRPr lang="en-US" altLang="ja-JP" sz="1400" b="0" dirty="0" smtClean="0">
              <a:latin typeface="HG丸ｺﾞｼｯｸM-PRO" pitchFamily="50" charset="-128"/>
              <a:ea typeface="HG丸ｺﾞｼｯｸM-PRO" pitchFamily="50" charset="-128"/>
            </a:endParaRPr>
          </a:p>
        </p:txBody>
      </p:sp>
      <p:pic>
        <p:nvPicPr>
          <p:cNvPr id="45" name="Picture 8"/>
          <p:cNvPicPr>
            <a:picLocks noChangeAspect="1" noChangeArrowheads="1"/>
          </p:cNvPicPr>
          <p:nvPr/>
        </p:nvPicPr>
        <p:blipFill>
          <a:blip r:embed="rId3" cstate="print"/>
          <a:srcRect/>
          <a:stretch>
            <a:fillRect/>
          </a:stretch>
        </p:blipFill>
        <p:spPr bwMode="auto">
          <a:xfrm>
            <a:off x="7092280" y="5229200"/>
            <a:ext cx="1730614" cy="1191498"/>
          </a:xfrm>
          <a:prstGeom prst="rect">
            <a:avLst/>
          </a:prstGeom>
          <a:noFill/>
          <a:ln w="9525">
            <a:noFill/>
            <a:miter lim="800000"/>
            <a:headEnd/>
            <a:tailEnd/>
          </a:ln>
        </p:spPr>
      </p:pic>
      <p:sp>
        <p:nvSpPr>
          <p:cNvPr id="40" name="タイトル 39"/>
          <p:cNvSpPr>
            <a:spLocks noGrp="1"/>
          </p:cNvSpPr>
          <p:nvPr>
            <p:ph type="title"/>
          </p:nvPr>
        </p:nvSpPr>
        <p:spPr>
          <a:xfrm>
            <a:off x="213275" y="116632"/>
            <a:ext cx="6158925" cy="342612"/>
          </a:xfrm>
        </p:spPr>
        <p:txBody>
          <a:bodyPr/>
          <a:lstStyle/>
          <a:p>
            <a:r>
              <a:rPr lang="ja-JP" altLang="en-US" dirty="0" smtClean="0"/>
              <a:t>失効取消制度 概要</a:t>
            </a:r>
            <a:endParaRPr lang="ja-JP" altLang="en-US" dirty="0"/>
          </a:p>
        </p:txBody>
      </p:sp>
      <p:pic>
        <p:nvPicPr>
          <p:cNvPr id="1026" name="Picture 2"/>
          <p:cNvPicPr>
            <a:picLocks noChangeAspect="1" noChangeArrowheads="1"/>
          </p:cNvPicPr>
          <p:nvPr/>
        </p:nvPicPr>
        <p:blipFill>
          <a:blip r:embed="rId4" cstate="print"/>
          <a:srcRect/>
          <a:stretch>
            <a:fillRect/>
          </a:stretch>
        </p:blipFill>
        <p:spPr bwMode="auto">
          <a:xfrm>
            <a:off x="395536" y="3356992"/>
            <a:ext cx="4810125" cy="3168352"/>
          </a:xfrm>
          <a:prstGeom prst="rect">
            <a:avLst/>
          </a:prstGeom>
          <a:noFill/>
          <a:ln w="9525">
            <a:noFill/>
            <a:miter lim="800000"/>
            <a:headEnd/>
            <a:tailEnd/>
          </a:ln>
        </p:spPr>
      </p:pic>
      <p:sp>
        <p:nvSpPr>
          <p:cNvPr id="28" name="正方形/長方形 27"/>
          <p:cNvSpPr/>
          <p:nvPr/>
        </p:nvSpPr>
        <p:spPr bwMode="auto">
          <a:xfrm>
            <a:off x="5364088" y="3212976"/>
            <a:ext cx="3240360" cy="1800200"/>
          </a:xfrm>
          <a:prstGeom prst="rect">
            <a:avLst/>
          </a:prstGeom>
          <a:solidFill>
            <a:schemeClr val="bg1"/>
          </a:solidFill>
          <a:ln w="127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a:r>
              <a:rPr lang="ja-JP" altLang="en-US" b="0" dirty="0" smtClean="0">
                <a:latin typeface="HG丸ｺﾞｼｯｸM-PRO" pitchFamily="50" charset="-128"/>
                <a:ea typeface="HG丸ｺﾞｼｯｸM-PRO" pitchFamily="50" charset="-128"/>
              </a:rPr>
              <a:t>既契約を含む、全ての契約が対象となります。</a:t>
            </a:r>
            <a:endParaRPr lang="en-US" altLang="ja-JP" b="0" dirty="0" smtClean="0">
              <a:latin typeface="HG丸ｺﾞｼｯｸM-PRO" pitchFamily="50" charset="-128"/>
              <a:ea typeface="HG丸ｺﾞｼｯｸM-PRO" pitchFamily="50" charset="-128"/>
            </a:endParaRPr>
          </a:p>
          <a:p>
            <a:pPr algn="l"/>
            <a:r>
              <a:rPr lang="ja-JP" altLang="en-US" b="0" dirty="0" smtClean="0">
                <a:latin typeface="HG丸ｺﾞｼｯｸM-PRO" pitchFamily="50" charset="-128"/>
                <a:ea typeface="HG丸ｺﾞｼｯｸM-PRO" pitchFamily="50" charset="-128"/>
              </a:rPr>
              <a:t>ただし、以下を除きます。</a:t>
            </a:r>
            <a:endParaRPr lang="en-US" altLang="ja-JP" b="0" dirty="0" smtClean="0">
              <a:latin typeface="HG丸ｺﾞｼｯｸM-PRO" pitchFamily="50" charset="-128"/>
              <a:ea typeface="HG丸ｺﾞｼｯｸM-PRO" pitchFamily="50" charset="-128"/>
            </a:endParaRPr>
          </a:p>
          <a:p>
            <a:pPr algn="l"/>
            <a:r>
              <a:rPr lang="ja-JP" altLang="en-US" b="0" dirty="0" smtClean="0">
                <a:latin typeface="HG丸ｺﾞｼｯｸM-PRO" pitchFamily="50" charset="-128"/>
                <a:ea typeface="HG丸ｺﾞｼｯｸM-PRO" pitchFamily="50" charset="-128"/>
              </a:rPr>
              <a:t>・団体保険契約</a:t>
            </a:r>
            <a:endParaRPr lang="en-US" altLang="ja-JP" b="0" dirty="0" smtClean="0">
              <a:latin typeface="HG丸ｺﾞｼｯｸM-PRO" pitchFamily="50" charset="-128"/>
              <a:ea typeface="HG丸ｺﾞｼｯｸM-PRO" pitchFamily="50" charset="-128"/>
            </a:endParaRPr>
          </a:p>
          <a:p>
            <a:pPr algn="l"/>
            <a:r>
              <a:rPr lang="ja-JP" altLang="en-US" b="0" dirty="0" smtClean="0">
                <a:latin typeface="HG丸ｺﾞｼｯｸM-PRO" pitchFamily="50" charset="-128"/>
                <a:ea typeface="HG丸ｺﾞｼｯｸM-PRO" pitchFamily="50" charset="-128"/>
              </a:rPr>
              <a:t>・オーバーローン失効契約</a:t>
            </a:r>
            <a:endParaRPr lang="en-US" altLang="ja-JP" b="0" dirty="0" smtClean="0">
              <a:latin typeface="HG丸ｺﾞｼｯｸM-PRO" pitchFamily="50" charset="-128"/>
              <a:ea typeface="HG丸ｺﾞｼｯｸM-PRO" pitchFamily="50" charset="-128"/>
            </a:endParaRPr>
          </a:p>
          <a:p>
            <a:pPr algn="l"/>
            <a:r>
              <a:rPr lang="ja-JP" altLang="en-US" b="0" dirty="0" smtClean="0">
                <a:latin typeface="HG丸ｺﾞｼｯｸM-PRO" pitchFamily="50" charset="-128"/>
                <a:ea typeface="HG丸ｺﾞｼｯｸM-PRO" pitchFamily="50" charset="-128"/>
              </a:rPr>
              <a:t>・一時払保険契約</a:t>
            </a:r>
            <a:endParaRPr lang="en-US" altLang="ja-JP" b="0" dirty="0" smtClean="0">
              <a:latin typeface="HG丸ｺﾞｼｯｸM-PRO" pitchFamily="50" charset="-128"/>
              <a:ea typeface="HG丸ｺﾞｼｯｸM-PRO"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b="0" i="0" u="none" strike="noStrike" cap="none" normalizeH="0" baseline="0" dirty="0">
              <a:ln>
                <a:noFill/>
              </a:ln>
              <a:solidFill>
                <a:schemeClr val="tx1"/>
              </a:solidFill>
              <a:effectLst/>
              <a:latin typeface="Microsoft Sans Serif" charset="-52"/>
              <a:ea typeface="ＭＳ Ｐゴシック" charset="-128"/>
              <a:cs typeface="ＭＳ Ｐゴシック" charset="-128"/>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書類発送のスケジュール</a:t>
            </a:r>
            <a:endParaRPr kumimoji="1" lang="ja-JP" altLang="en-US" dirty="0"/>
          </a:p>
        </p:txBody>
      </p:sp>
      <p:graphicFrame>
        <p:nvGraphicFramePr>
          <p:cNvPr id="3" name="表 2"/>
          <p:cNvGraphicFramePr>
            <a:graphicFrameLocks noGrp="1"/>
          </p:cNvGraphicFramePr>
          <p:nvPr/>
        </p:nvGraphicFramePr>
        <p:xfrm>
          <a:off x="323526" y="1844824"/>
          <a:ext cx="8280920" cy="3765725"/>
        </p:xfrm>
        <a:graphic>
          <a:graphicData uri="http://schemas.openxmlformats.org/drawingml/2006/table">
            <a:tbl>
              <a:tblPr firstRow="1" bandRow="1">
                <a:tableStyleId>{2D5ABB26-0587-4C30-8999-92F81FD0307C}</a:tableStyleId>
              </a:tblPr>
              <a:tblGrid>
                <a:gridCol w="358411"/>
                <a:gridCol w="1523617"/>
                <a:gridCol w="1656183"/>
                <a:gridCol w="2333714"/>
                <a:gridCol w="1204498"/>
                <a:gridCol w="1204497"/>
              </a:tblGrid>
              <a:tr h="471241">
                <a:tc>
                  <a:txBody>
                    <a:bodyPr/>
                    <a:lstStyle/>
                    <a:p>
                      <a:endParaRPr kumimoji="1" lang="ja-JP" altLang="en-US" sz="1200" dirty="0">
                        <a:latin typeface="HG丸ｺﾞｼｯｸM-PRO" pitchFamily="50" charset="-128"/>
                        <a:ea typeface="HG丸ｺﾞｼｯｸM-PRO"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kumimoji="1" lang="en-US" altLang="ja-JP" sz="1200" dirty="0" smtClean="0">
                          <a:latin typeface="HG丸ｺﾞｼｯｸM-PRO" pitchFamily="50" charset="-128"/>
                          <a:ea typeface="HG丸ｺﾞｼｯｸM-PRO" pitchFamily="50" charset="-128"/>
                        </a:rPr>
                        <a:t>8</a:t>
                      </a:r>
                      <a:r>
                        <a:rPr kumimoji="1" lang="ja-JP" altLang="en-US" sz="1200" dirty="0" smtClean="0">
                          <a:latin typeface="HG丸ｺﾞｼｯｸM-PRO" pitchFamily="50" charset="-128"/>
                          <a:ea typeface="HG丸ｺﾞｼｯｸM-PRO" pitchFamily="50" charset="-128"/>
                        </a:rPr>
                        <a:t>月（未収①）</a:t>
                      </a:r>
                      <a:endParaRPr kumimoji="1" lang="ja-JP" altLang="en-US" sz="1200" dirty="0">
                        <a:latin typeface="HG丸ｺﾞｼｯｸM-PRO" pitchFamily="50" charset="-128"/>
                        <a:ea typeface="HG丸ｺﾞｼｯｸM-PRO"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kumimoji="1" lang="en-US" altLang="ja-JP" sz="1200" dirty="0" smtClean="0">
                          <a:latin typeface="HG丸ｺﾞｼｯｸM-PRO" pitchFamily="50" charset="-128"/>
                          <a:ea typeface="HG丸ｺﾞｼｯｸM-PRO" pitchFamily="50" charset="-128"/>
                        </a:rPr>
                        <a:t>9</a:t>
                      </a:r>
                      <a:r>
                        <a:rPr kumimoji="1" lang="ja-JP" altLang="en-US" sz="1200" dirty="0" smtClean="0">
                          <a:latin typeface="HG丸ｺﾞｼｯｸM-PRO" pitchFamily="50" charset="-128"/>
                          <a:ea typeface="HG丸ｺﾞｼｯｸM-PRO" pitchFamily="50" charset="-128"/>
                        </a:rPr>
                        <a:t>月（未収②）</a:t>
                      </a:r>
                      <a:endParaRPr kumimoji="1" lang="ja-JP" altLang="en-US" sz="1200" dirty="0">
                        <a:latin typeface="HG丸ｺﾞｼｯｸM-PRO" pitchFamily="50" charset="-128"/>
                        <a:ea typeface="HG丸ｺﾞｼｯｸM-PRO"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latin typeface="HG丸ｺﾞｼｯｸM-PRO" pitchFamily="50" charset="-128"/>
                          <a:ea typeface="HG丸ｺﾞｼｯｸM-PRO" pitchFamily="50" charset="-128"/>
                        </a:rPr>
                        <a:t>10</a:t>
                      </a:r>
                      <a:r>
                        <a:rPr kumimoji="1" lang="ja-JP" altLang="en-US" sz="1200" dirty="0" smtClean="0">
                          <a:latin typeface="HG丸ｺﾞｼｯｸM-PRO" pitchFamily="50" charset="-128"/>
                          <a:ea typeface="HG丸ｺﾞｼｯｸM-PRO" pitchFamily="50" charset="-128"/>
                        </a:rPr>
                        <a:t>月（失効）</a:t>
                      </a:r>
                    </a:p>
                    <a:p>
                      <a:pPr algn="ctr"/>
                      <a:endParaRPr kumimoji="1" lang="ja-JP" altLang="en-US" sz="1200" dirty="0">
                        <a:latin typeface="HG丸ｺﾞｼｯｸM-PRO" pitchFamily="50" charset="-128"/>
                        <a:ea typeface="HG丸ｺﾞｼｯｸM-PRO"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kumimoji="1" lang="en-US" altLang="ja-JP" sz="1200" dirty="0" smtClean="0">
                          <a:latin typeface="HG丸ｺﾞｼｯｸM-PRO" pitchFamily="50" charset="-128"/>
                          <a:ea typeface="HG丸ｺﾞｼｯｸM-PRO" pitchFamily="50" charset="-128"/>
                        </a:rPr>
                        <a:t>11</a:t>
                      </a:r>
                      <a:r>
                        <a:rPr kumimoji="1" lang="ja-JP" altLang="en-US" sz="1200" dirty="0" smtClean="0">
                          <a:latin typeface="HG丸ｺﾞｼｯｸM-PRO" pitchFamily="50" charset="-128"/>
                          <a:ea typeface="HG丸ｺﾞｼｯｸM-PRO" pitchFamily="50" charset="-128"/>
                        </a:rPr>
                        <a:t>月</a:t>
                      </a:r>
                      <a:endParaRPr kumimoji="1" lang="ja-JP" altLang="en-US" sz="1200" dirty="0">
                        <a:latin typeface="HG丸ｺﾞｼｯｸM-PRO" pitchFamily="50" charset="-128"/>
                        <a:ea typeface="HG丸ｺﾞｼｯｸM-PRO"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kumimoji="1" lang="en-US" altLang="ja-JP" sz="1200" dirty="0" smtClean="0">
                          <a:latin typeface="HG丸ｺﾞｼｯｸM-PRO" pitchFamily="50" charset="-128"/>
                          <a:ea typeface="HG丸ｺﾞｼｯｸM-PRO" pitchFamily="50" charset="-128"/>
                        </a:rPr>
                        <a:t>12</a:t>
                      </a:r>
                      <a:r>
                        <a:rPr kumimoji="1" lang="ja-JP" altLang="en-US" sz="1200" dirty="0" smtClean="0">
                          <a:latin typeface="HG丸ｺﾞｼｯｸM-PRO" pitchFamily="50" charset="-128"/>
                          <a:ea typeface="HG丸ｺﾞｼｯｸM-PRO" pitchFamily="50" charset="-128"/>
                        </a:rPr>
                        <a:t>月</a:t>
                      </a:r>
                      <a:endParaRPr kumimoji="1" lang="ja-JP" altLang="en-US" sz="1200" dirty="0">
                        <a:latin typeface="HG丸ｺﾞｼｯｸM-PRO" pitchFamily="50" charset="-128"/>
                        <a:ea typeface="HG丸ｺﾞｼｯｸM-PRO"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r>
              <a:tr h="1301430">
                <a:tc>
                  <a:txBody>
                    <a:bodyPr/>
                    <a:lstStyle/>
                    <a:p>
                      <a:pPr algn="ctr"/>
                      <a:r>
                        <a:rPr kumimoji="1" lang="ja-JP" altLang="en-US" sz="1200" dirty="0" smtClean="0">
                          <a:latin typeface="HG丸ｺﾞｼｯｸM-PRO" pitchFamily="50" charset="-128"/>
                          <a:ea typeface="HG丸ｺﾞｼｯｸM-PRO" pitchFamily="50" charset="-128"/>
                        </a:rPr>
                        <a:t>スケジュール</a:t>
                      </a:r>
                      <a:endParaRPr kumimoji="1" lang="ja-JP" altLang="en-US" sz="1200" dirty="0">
                        <a:latin typeface="HG丸ｺﾞｼｯｸM-PRO" pitchFamily="50" charset="-128"/>
                        <a:ea typeface="HG丸ｺﾞｼｯｸM-PRO" pitchFamily="50" charset="-128"/>
                      </a:endParaRPr>
                    </a:p>
                  </a:txBody>
                  <a:tcPr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endParaRPr kumimoji="1" lang="ja-JP" altLang="en-US" sz="1200" dirty="0">
                        <a:latin typeface="HG丸ｺﾞｼｯｸM-PRO" pitchFamily="50" charset="-128"/>
                        <a:ea typeface="HG丸ｺﾞｼｯｸM-PRO" pitchFamily="50" charset="-128"/>
                      </a:endParaRPr>
                    </a:p>
                  </a:txBody>
                  <a:tcPr>
                    <a:lnL w="9525"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CC"/>
                    </a:solidFill>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1121093">
                <a:tc>
                  <a:txBody>
                    <a:bodyPr/>
                    <a:lstStyle/>
                    <a:p>
                      <a:pPr algn="ctr"/>
                      <a:r>
                        <a:rPr kumimoji="1" lang="ja-JP" altLang="en-US" sz="1200" dirty="0" smtClean="0">
                          <a:latin typeface="HG丸ｺﾞｼｯｸM-PRO" pitchFamily="50" charset="-128"/>
                          <a:ea typeface="HG丸ｺﾞｼｯｸM-PRO" pitchFamily="50" charset="-128"/>
                        </a:rPr>
                        <a:t>代理店</a:t>
                      </a:r>
                      <a:endParaRPr kumimoji="1" lang="ja-JP" altLang="en-US" sz="1200" dirty="0">
                        <a:latin typeface="HG丸ｺﾞｼｯｸM-PRO" pitchFamily="50" charset="-128"/>
                        <a:ea typeface="HG丸ｺﾞｼｯｸM-PRO" pitchFamily="50" charset="-128"/>
                      </a:endParaRPr>
                    </a:p>
                  </a:txBody>
                  <a:tcPr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endParaRPr kumimoji="1" lang="ja-JP" altLang="en-US" sz="1200" dirty="0">
                        <a:latin typeface="HG丸ｺﾞｼｯｸM-PRO" pitchFamily="50" charset="-128"/>
                        <a:ea typeface="HG丸ｺﾞｼｯｸM-PRO" pitchFamily="50" charset="-128"/>
                      </a:endParaRPr>
                    </a:p>
                  </a:txBody>
                  <a:tcPr>
                    <a:lnL w="9525"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CC"/>
                    </a:solidFill>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871961">
                <a:tc>
                  <a:txBody>
                    <a:bodyPr/>
                    <a:lstStyle/>
                    <a:p>
                      <a:pPr algn="ctr"/>
                      <a:r>
                        <a:rPr kumimoji="1" lang="ja-JP" altLang="en-US" sz="1200" dirty="0" smtClean="0">
                          <a:latin typeface="HG丸ｺﾞｼｯｸM-PRO" pitchFamily="50" charset="-128"/>
                          <a:ea typeface="HG丸ｺﾞｼｯｸM-PRO" pitchFamily="50" charset="-128"/>
                        </a:rPr>
                        <a:t>契約者</a:t>
                      </a:r>
                      <a:endParaRPr kumimoji="1" lang="ja-JP" altLang="en-US" sz="1200" dirty="0">
                        <a:latin typeface="HG丸ｺﾞｼｯｸM-PRO" pitchFamily="50" charset="-128"/>
                        <a:ea typeface="HG丸ｺﾞｼｯｸM-PRO" pitchFamily="50" charset="-128"/>
                      </a:endParaRPr>
                    </a:p>
                  </a:txBody>
                  <a:tcPr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endParaRPr kumimoji="1" lang="ja-JP" altLang="en-US" sz="1200" dirty="0">
                        <a:latin typeface="HG丸ｺﾞｼｯｸM-PRO" pitchFamily="50" charset="-128"/>
                        <a:ea typeface="HG丸ｺﾞｼｯｸM-PRO" pitchFamily="50" charset="-128"/>
                      </a:endParaRPr>
                    </a:p>
                  </a:txBody>
                  <a:tcPr>
                    <a:lnL w="9525"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CC"/>
                    </a:solidFill>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bl>
          </a:graphicData>
        </a:graphic>
      </p:graphicFrame>
      <p:sp>
        <p:nvSpPr>
          <p:cNvPr id="4" name="フローチャート : 書類 3"/>
          <p:cNvSpPr/>
          <p:nvPr/>
        </p:nvSpPr>
        <p:spPr>
          <a:xfrm>
            <a:off x="4427984" y="4797152"/>
            <a:ext cx="1152128" cy="648072"/>
          </a:xfrm>
          <a:prstGeom prst="flowChartDocument">
            <a:avLst/>
          </a:prstGeom>
          <a:solidFill>
            <a:srgbClr val="FBD1E7"/>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900" dirty="0" smtClean="0">
                <a:solidFill>
                  <a:schemeClr val="tx1"/>
                </a:solidFill>
                <a:latin typeface="HG丸ｺﾞｼｯｸM-PRO" pitchFamily="50" charset="-128"/>
                <a:ea typeface="HG丸ｺﾞｼｯｸM-PRO" pitchFamily="50" charset="-128"/>
              </a:rPr>
              <a:t>失効取消のご案内</a:t>
            </a:r>
            <a:endParaRPr lang="en-US" altLang="ja-JP" sz="900" dirty="0" smtClean="0">
              <a:solidFill>
                <a:schemeClr val="tx1"/>
              </a:solidFill>
              <a:latin typeface="HG丸ｺﾞｼｯｸM-PRO" pitchFamily="50" charset="-128"/>
              <a:ea typeface="HG丸ｺﾞｼｯｸM-PRO" pitchFamily="50" charset="-128"/>
            </a:endParaRPr>
          </a:p>
          <a:p>
            <a:pPr algn="ctr"/>
            <a:r>
              <a:rPr lang="ja-JP" altLang="en-US" sz="900" dirty="0" smtClean="0">
                <a:solidFill>
                  <a:schemeClr val="tx1"/>
                </a:solidFill>
                <a:latin typeface="HG丸ｺﾞｼｯｸM-PRO" pitchFamily="50" charset="-128"/>
                <a:ea typeface="HG丸ｺﾞｼｯｸM-PRO" pitchFamily="50" charset="-128"/>
              </a:rPr>
              <a:t>（振込用紙）発送</a:t>
            </a:r>
            <a:endParaRPr lang="en-US" altLang="ja-JP" sz="900" dirty="0" smtClean="0">
              <a:solidFill>
                <a:schemeClr val="tx1"/>
              </a:solidFill>
              <a:latin typeface="HG丸ｺﾞｼｯｸM-PRO" pitchFamily="50" charset="-128"/>
              <a:ea typeface="HG丸ｺﾞｼｯｸM-PRO" pitchFamily="50" charset="-128"/>
            </a:endParaRPr>
          </a:p>
          <a:p>
            <a:pPr algn="ctr"/>
            <a:r>
              <a:rPr lang="ja-JP" altLang="en-US" sz="900" dirty="0" smtClean="0">
                <a:solidFill>
                  <a:schemeClr val="tx1"/>
                </a:solidFill>
                <a:latin typeface="HG丸ｺﾞｼｯｸM-PRO" pitchFamily="50" charset="-128"/>
                <a:ea typeface="HG丸ｺﾞｼｯｸM-PRO" pitchFamily="50" charset="-128"/>
              </a:rPr>
              <a:t>（新規）</a:t>
            </a:r>
            <a:endParaRPr lang="en-US" altLang="ja-JP" sz="900" dirty="0" smtClean="0">
              <a:solidFill>
                <a:schemeClr val="tx1"/>
              </a:solidFill>
              <a:latin typeface="HG丸ｺﾞｼｯｸM-PRO" pitchFamily="50" charset="-128"/>
              <a:ea typeface="HG丸ｺﾞｼｯｸM-PRO" pitchFamily="50" charset="-128"/>
            </a:endParaRPr>
          </a:p>
        </p:txBody>
      </p:sp>
      <p:sp>
        <p:nvSpPr>
          <p:cNvPr id="5" name="二等辺三角形 4"/>
          <p:cNvSpPr/>
          <p:nvPr/>
        </p:nvSpPr>
        <p:spPr>
          <a:xfrm>
            <a:off x="1547664" y="2348880"/>
            <a:ext cx="144016" cy="14401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sp>
        <p:nvSpPr>
          <p:cNvPr id="6" name="二等辺三角形 5"/>
          <p:cNvSpPr/>
          <p:nvPr/>
        </p:nvSpPr>
        <p:spPr>
          <a:xfrm>
            <a:off x="2483768" y="2348880"/>
            <a:ext cx="144016" cy="14401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sp>
        <p:nvSpPr>
          <p:cNvPr id="7" name="テキスト ボックス 6"/>
          <p:cNvSpPr txBox="1"/>
          <p:nvPr/>
        </p:nvSpPr>
        <p:spPr>
          <a:xfrm>
            <a:off x="2267744" y="2492896"/>
            <a:ext cx="720080" cy="415498"/>
          </a:xfrm>
          <a:prstGeom prst="rect">
            <a:avLst/>
          </a:prstGeom>
          <a:noFill/>
        </p:spPr>
        <p:txBody>
          <a:bodyPr wrap="square" rtlCol="0">
            <a:spAutoFit/>
          </a:bodyPr>
          <a:lstStyle/>
          <a:p>
            <a:pPr algn="ctr"/>
            <a:r>
              <a:rPr lang="en-US" altLang="ja-JP" sz="1050" b="1" dirty="0" smtClean="0">
                <a:latin typeface="HG丸ｺﾞｼｯｸM-PRO" pitchFamily="50" charset="-128"/>
                <a:ea typeface="HG丸ｺﾞｼｯｸM-PRO" pitchFamily="50" charset="-128"/>
              </a:rPr>
              <a:t>5</a:t>
            </a:r>
            <a:r>
              <a:rPr lang="ja-JP" altLang="en-US" sz="1050" b="1" dirty="0" smtClean="0">
                <a:latin typeface="HG丸ｺﾞｼｯｸM-PRO" pitchFamily="50" charset="-128"/>
                <a:ea typeface="HG丸ｺﾞｼｯｸM-PRO" pitchFamily="50" charset="-128"/>
              </a:rPr>
              <a:t>日ごろ</a:t>
            </a:r>
            <a:endParaRPr lang="en-US" altLang="ja-JP" sz="1050" b="1" dirty="0" smtClean="0">
              <a:latin typeface="HG丸ｺﾞｼｯｸM-PRO" pitchFamily="50" charset="-128"/>
              <a:ea typeface="HG丸ｺﾞｼｯｸM-PRO" pitchFamily="50" charset="-128"/>
            </a:endParaRPr>
          </a:p>
          <a:p>
            <a:pPr algn="ctr"/>
            <a:r>
              <a:rPr lang="ja-JP" altLang="en-US" sz="1050" b="1" dirty="0" smtClean="0">
                <a:latin typeface="HG丸ｺﾞｼｯｸM-PRO" pitchFamily="50" charset="-128"/>
                <a:ea typeface="HG丸ｺﾞｼｯｸM-PRO" pitchFamily="50" charset="-128"/>
              </a:rPr>
              <a:t>結果</a:t>
            </a:r>
            <a:r>
              <a:rPr lang="ja-JP" altLang="en-US" sz="1050" b="1" dirty="0">
                <a:latin typeface="HG丸ｺﾞｼｯｸM-PRO" pitchFamily="50" charset="-128"/>
                <a:ea typeface="HG丸ｺﾞｼｯｸM-PRO" pitchFamily="50" charset="-128"/>
              </a:rPr>
              <a:t>判明</a:t>
            </a:r>
            <a:endParaRPr kumimoji="1" lang="ja-JP" altLang="en-US" sz="1050" b="1" dirty="0">
              <a:latin typeface="HG丸ｺﾞｼｯｸM-PRO" pitchFamily="50" charset="-128"/>
              <a:ea typeface="HG丸ｺﾞｼｯｸM-PRO" pitchFamily="50" charset="-128"/>
            </a:endParaRPr>
          </a:p>
        </p:txBody>
      </p:sp>
      <p:cxnSp>
        <p:nvCxnSpPr>
          <p:cNvPr id="8" name="カギ線コネクタ 7"/>
          <p:cNvCxnSpPr>
            <a:stCxn id="23" idx="2"/>
            <a:endCxn id="7" idx="2"/>
          </p:cNvCxnSpPr>
          <p:nvPr/>
        </p:nvCxnSpPr>
        <p:spPr>
          <a:xfrm rot="5400000" flipH="1" flipV="1">
            <a:off x="2087724" y="2440342"/>
            <a:ext cx="72008" cy="1008112"/>
          </a:xfrm>
          <a:prstGeom prst="bentConnector3">
            <a:avLst>
              <a:gd name="adj1" fmla="val -317465"/>
            </a:avLst>
          </a:prstGeom>
          <a:ln w="15875">
            <a:solidFill>
              <a:schemeClr val="tx1"/>
            </a:solidFill>
            <a:headEnd type="none"/>
            <a:tailEnd type="arrow"/>
          </a:ln>
        </p:spPr>
        <p:style>
          <a:lnRef idx="1">
            <a:schemeClr val="accent1"/>
          </a:lnRef>
          <a:fillRef idx="0">
            <a:schemeClr val="accent1"/>
          </a:fillRef>
          <a:effectRef idx="0">
            <a:schemeClr val="accent1"/>
          </a:effectRef>
          <a:fontRef idx="minor">
            <a:schemeClr val="tx1"/>
          </a:fontRef>
        </p:style>
      </p:cxnSp>
      <p:sp>
        <p:nvSpPr>
          <p:cNvPr id="9" name="二等辺三角形 8"/>
          <p:cNvSpPr/>
          <p:nvPr/>
        </p:nvSpPr>
        <p:spPr>
          <a:xfrm>
            <a:off x="3347864" y="2348880"/>
            <a:ext cx="144016" cy="14401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sp>
        <p:nvSpPr>
          <p:cNvPr id="10" name="テキスト ボックス 9"/>
          <p:cNvSpPr txBox="1"/>
          <p:nvPr/>
        </p:nvSpPr>
        <p:spPr>
          <a:xfrm>
            <a:off x="3995936" y="2492896"/>
            <a:ext cx="720080" cy="415498"/>
          </a:xfrm>
          <a:prstGeom prst="rect">
            <a:avLst/>
          </a:prstGeom>
          <a:noFill/>
        </p:spPr>
        <p:txBody>
          <a:bodyPr wrap="square" rtlCol="0">
            <a:spAutoFit/>
          </a:bodyPr>
          <a:lstStyle/>
          <a:p>
            <a:pPr algn="ctr"/>
            <a:r>
              <a:rPr lang="en-US" altLang="ja-JP" sz="1050" b="1" dirty="0" smtClean="0">
                <a:latin typeface="HG丸ｺﾞｼｯｸM-PRO" pitchFamily="50" charset="-128"/>
                <a:ea typeface="HG丸ｺﾞｼｯｸM-PRO" pitchFamily="50" charset="-128"/>
              </a:rPr>
              <a:t>5</a:t>
            </a:r>
            <a:r>
              <a:rPr lang="ja-JP" altLang="en-US" sz="1050" b="1" dirty="0" smtClean="0">
                <a:latin typeface="HG丸ｺﾞｼｯｸM-PRO" pitchFamily="50" charset="-128"/>
                <a:ea typeface="HG丸ｺﾞｼｯｸM-PRO" pitchFamily="50" charset="-128"/>
              </a:rPr>
              <a:t>日ごろ</a:t>
            </a:r>
            <a:endParaRPr lang="en-US" altLang="ja-JP" sz="1050" b="1" dirty="0" smtClean="0">
              <a:latin typeface="HG丸ｺﾞｼｯｸM-PRO" pitchFamily="50" charset="-128"/>
              <a:ea typeface="HG丸ｺﾞｼｯｸM-PRO" pitchFamily="50" charset="-128"/>
            </a:endParaRPr>
          </a:p>
          <a:p>
            <a:pPr algn="ctr"/>
            <a:r>
              <a:rPr lang="ja-JP" altLang="en-US" sz="1050" b="1" dirty="0" smtClean="0">
                <a:latin typeface="HG丸ｺﾞｼｯｸM-PRO" pitchFamily="50" charset="-128"/>
                <a:ea typeface="HG丸ｺﾞｼｯｸM-PRO" pitchFamily="50" charset="-128"/>
              </a:rPr>
              <a:t>結果</a:t>
            </a:r>
            <a:r>
              <a:rPr lang="ja-JP" altLang="en-US" sz="1050" b="1" dirty="0">
                <a:latin typeface="HG丸ｺﾞｼｯｸM-PRO" pitchFamily="50" charset="-128"/>
                <a:ea typeface="HG丸ｺﾞｼｯｸM-PRO" pitchFamily="50" charset="-128"/>
              </a:rPr>
              <a:t>判明</a:t>
            </a:r>
            <a:endParaRPr kumimoji="1" lang="ja-JP" altLang="en-US" sz="1050" b="1" dirty="0">
              <a:latin typeface="HG丸ｺﾞｼｯｸM-PRO" pitchFamily="50" charset="-128"/>
              <a:ea typeface="HG丸ｺﾞｼｯｸM-PRO" pitchFamily="50" charset="-128"/>
            </a:endParaRPr>
          </a:p>
        </p:txBody>
      </p:sp>
      <p:sp>
        <p:nvSpPr>
          <p:cNvPr id="11" name="二等辺三角形 10"/>
          <p:cNvSpPr/>
          <p:nvPr/>
        </p:nvSpPr>
        <p:spPr>
          <a:xfrm>
            <a:off x="4211960" y="2348880"/>
            <a:ext cx="144016" cy="14401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cxnSp>
        <p:nvCxnSpPr>
          <p:cNvPr id="12" name="カギ線コネクタ 11"/>
          <p:cNvCxnSpPr>
            <a:stCxn id="16" idx="2"/>
            <a:endCxn id="10" idx="2"/>
          </p:cNvCxnSpPr>
          <p:nvPr/>
        </p:nvCxnSpPr>
        <p:spPr>
          <a:xfrm rot="5400000" flipH="1" flipV="1">
            <a:off x="3800672" y="2491590"/>
            <a:ext cx="138500" cy="972108"/>
          </a:xfrm>
          <a:prstGeom prst="bentConnector3">
            <a:avLst>
              <a:gd name="adj1" fmla="val -165054"/>
            </a:avLst>
          </a:prstGeom>
          <a:ln w="15875">
            <a:solidFill>
              <a:schemeClr val="tx1"/>
            </a:solidFill>
            <a:headEnd type="none"/>
            <a:tailEnd type="arrow"/>
          </a:ln>
        </p:spPr>
        <p:style>
          <a:lnRef idx="1">
            <a:schemeClr val="accent1"/>
          </a:lnRef>
          <a:fillRef idx="0">
            <a:schemeClr val="accent1"/>
          </a:fillRef>
          <a:effectRef idx="0">
            <a:schemeClr val="accent1"/>
          </a:effectRef>
          <a:fontRef idx="minor">
            <a:schemeClr val="tx1"/>
          </a:fontRef>
        </p:style>
      </p:cxnSp>
      <p:sp>
        <p:nvSpPr>
          <p:cNvPr id="13" name="二等辺三角形 12"/>
          <p:cNvSpPr/>
          <p:nvPr/>
        </p:nvSpPr>
        <p:spPr>
          <a:xfrm>
            <a:off x="5004048" y="2348880"/>
            <a:ext cx="144016" cy="14401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sp>
        <p:nvSpPr>
          <p:cNvPr id="14" name="テキスト ボックス 13"/>
          <p:cNvSpPr txBox="1"/>
          <p:nvPr/>
        </p:nvSpPr>
        <p:spPr>
          <a:xfrm>
            <a:off x="4644008" y="2492896"/>
            <a:ext cx="936104" cy="415498"/>
          </a:xfrm>
          <a:prstGeom prst="rect">
            <a:avLst/>
          </a:prstGeom>
          <a:noFill/>
        </p:spPr>
        <p:txBody>
          <a:bodyPr wrap="square" rtlCol="0">
            <a:spAutoFit/>
          </a:bodyPr>
          <a:lstStyle/>
          <a:p>
            <a:pPr algn="ctr"/>
            <a:r>
              <a:rPr lang="en-US" altLang="ja-JP" sz="1050" b="1" u="sng" dirty="0" smtClean="0">
                <a:solidFill>
                  <a:srgbClr val="FF0000"/>
                </a:solidFill>
                <a:latin typeface="HG丸ｺﾞｼｯｸM-PRO" pitchFamily="50" charset="-128"/>
                <a:ea typeface="HG丸ｺﾞｼｯｸM-PRO" pitchFamily="50" charset="-128"/>
              </a:rPr>
              <a:t>13</a:t>
            </a:r>
            <a:r>
              <a:rPr lang="ja-JP" altLang="en-US" sz="1050" b="1" u="sng" dirty="0" smtClean="0">
                <a:solidFill>
                  <a:srgbClr val="FF0000"/>
                </a:solidFill>
                <a:latin typeface="HG丸ｺﾞｼｯｸM-PRO" pitchFamily="50" charset="-128"/>
                <a:ea typeface="HG丸ｺﾞｼｯｸM-PRO" pitchFamily="50" charset="-128"/>
              </a:rPr>
              <a:t>日ごろ</a:t>
            </a:r>
            <a:endParaRPr lang="en-US" altLang="ja-JP" sz="1050" b="1" u="sng" dirty="0" smtClean="0">
              <a:solidFill>
                <a:srgbClr val="FF0000"/>
              </a:solidFill>
              <a:latin typeface="HG丸ｺﾞｼｯｸM-PRO" pitchFamily="50" charset="-128"/>
              <a:ea typeface="HG丸ｺﾞｼｯｸM-PRO" pitchFamily="50" charset="-128"/>
            </a:endParaRPr>
          </a:p>
          <a:p>
            <a:pPr algn="ctr"/>
            <a:r>
              <a:rPr kumimoji="1" lang="ja-JP" altLang="en-US" sz="1050" b="1" u="sng" dirty="0" smtClean="0">
                <a:solidFill>
                  <a:srgbClr val="FF0000"/>
                </a:solidFill>
                <a:latin typeface="HG丸ｺﾞｼｯｸM-PRO" pitchFamily="50" charset="-128"/>
                <a:ea typeface="HG丸ｺﾞｼｯｸM-PRO" pitchFamily="50" charset="-128"/>
              </a:rPr>
              <a:t>失効判定日</a:t>
            </a:r>
            <a:endParaRPr kumimoji="1" lang="ja-JP" altLang="en-US" sz="1050" b="1" u="sng" dirty="0">
              <a:solidFill>
                <a:srgbClr val="FF0000"/>
              </a:solidFill>
              <a:latin typeface="HG丸ｺﾞｼｯｸM-PRO" pitchFamily="50" charset="-128"/>
              <a:ea typeface="HG丸ｺﾞｼｯｸM-PRO" pitchFamily="50" charset="-128"/>
            </a:endParaRPr>
          </a:p>
        </p:txBody>
      </p:sp>
      <p:sp>
        <p:nvSpPr>
          <p:cNvPr id="15" name="左右矢印 14"/>
          <p:cNvSpPr/>
          <p:nvPr/>
        </p:nvSpPr>
        <p:spPr>
          <a:xfrm>
            <a:off x="2267744" y="3356992"/>
            <a:ext cx="1512168" cy="216024"/>
          </a:xfrm>
          <a:prstGeom prst="leftRightArrow">
            <a:avLst>
              <a:gd name="adj1" fmla="val 100000"/>
              <a:gd name="adj2" fmla="val 67348"/>
            </a:avLst>
          </a:prstGeom>
          <a:solidFill>
            <a:srgbClr val="FCD0DA"/>
          </a:solidFill>
          <a:ln>
            <a:solidFill>
              <a:srgbClr val="FCD0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solidFill>
                  <a:schemeClr val="tx1"/>
                </a:solidFill>
                <a:latin typeface="HG丸ｺﾞｼｯｸM-PRO" pitchFamily="50" charset="-128"/>
                <a:ea typeface="HG丸ｺﾞｼｯｸM-PRO" pitchFamily="50" charset="-128"/>
              </a:rPr>
              <a:t>払込猶予期間</a:t>
            </a:r>
            <a:endParaRPr kumimoji="1" lang="ja-JP" altLang="en-US" sz="1200" b="1" dirty="0">
              <a:solidFill>
                <a:schemeClr val="tx1"/>
              </a:solidFill>
              <a:latin typeface="HG丸ｺﾞｼｯｸM-PRO" pitchFamily="50" charset="-128"/>
              <a:ea typeface="HG丸ｺﾞｼｯｸM-PRO" pitchFamily="50" charset="-128"/>
            </a:endParaRPr>
          </a:p>
        </p:txBody>
      </p:sp>
      <p:sp>
        <p:nvSpPr>
          <p:cNvPr id="16" name="テキスト ボックス 15"/>
          <p:cNvSpPr txBox="1"/>
          <p:nvPr/>
        </p:nvSpPr>
        <p:spPr>
          <a:xfrm>
            <a:off x="2771800" y="2492896"/>
            <a:ext cx="1224136" cy="553998"/>
          </a:xfrm>
          <a:prstGeom prst="rect">
            <a:avLst/>
          </a:prstGeom>
          <a:noFill/>
        </p:spPr>
        <p:txBody>
          <a:bodyPr wrap="square" rtlCol="0">
            <a:spAutoFit/>
          </a:bodyPr>
          <a:lstStyle/>
          <a:p>
            <a:pPr algn="ctr"/>
            <a:r>
              <a:rPr lang="en-US" altLang="ja-JP" sz="1000" b="1" dirty="0" smtClean="0">
                <a:latin typeface="HG丸ｺﾞｼｯｸM-PRO" pitchFamily="50" charset="-128"/>
                <a:ea typeface="HG丸ｺﾞｼｯｸM-PRO" pitchFamily="50" charset="-128"/>
              </a:rPr>
              <a:t>27</a:t>
            </a:r>
            <a:r>
              <a:rPr lang="ja-JP" altLang="en-US" sz="1000" b="1" dirty="0" smtClean="0">
                <a:latin typeface="HG丸ｺﾞｼｯｸM-PRO" pitchFamily="50" charset="-128"/>
                <a:ea typeface="HG丸ｺﾞｼｯｸM-PRO" pitchFamily="50" charset="-128"/>
              </a:rPr>
              <a:t>日</a:t>
            </a:r>
            <a:endParaRPr lang="en-US" altLang="ja-JP" sz="1000" b="1" dirty="0" smtClean="0">
              <a:latin typeface="HG丸ｺﾞｼｯｸM-PRO" pitchFamily="50" charset="-128"/>
              <a:ea typeface="HG丸ｺﾞｼｯｸM-PRO" pitchFamily="50" charset="-128"/>
            </a:endParaRPr>
          </a:p>
          <a:p>
            <a:pPr algn="ctr"/>
            <a:r>
              <a:rPr kumimoji="1" lang="ja-JP" altLang="en-US" sz="1000" b="1" dirty="0" smtClean="0">
                <a:latin typeface="HG丸ｺﾞｼｯｸM-PRO" pitchFamily="50" charset="-128"/>
                <a:ea typeface="HG丸ｺﾞｼｯｸM-PRO" pitchFamily="50" charset="-128"/>
              </a:rPr>
              <a:t>振替不能</a:t>
            </a:r>
            <a:endParaRPr kumimoji="1" lang="en-US" altLang="ja-JP" sz="1000" b="1" dirty="0" smtClean="0">
              <a:latin typeface="HG丸ｺﾞｼｯｸM-PRO" pitchFamily="50" charset="-128"/>
              <a:ea typeface="HG丸ｺﾞｼｯｸM-PRO" pitchFamily="50" charset="-128"/>
            </a:endParaRPr>
          </a:p>
          <a:p>
            <a:pPr algn="ctr"/>
            <a:r>
              <a:rPr lang="ja-JP" altLang="en-US" sz="1000" b="1" dirty="0" smtClean="0">
                <a:latin typeface="HG丸ｺﾞｼｯｸM-PRO" pitchFamily="50" charset="-128"/>
                <a:ea typeface="HG丸ｺﾞｼｯｸM-PRO" pitchFamily="50" charset="-128"/>
              </a:rPr>
              <a:t>（併徴・再請求）</a:t>
            </a:r>
            <a:endParaRPr kumimoji="1" lang="ja-JP" altLang="en-US" sz="1000" b="1" dirty="0">
              <a:latin typeface="HG丸ｺﾞｼｯｸM-PRO" pitchFamily="50" charset="-128"/>
              <a:ea typeface="HG丸ｺﾞｼｯｸM-PRO" pitchFamily="50" charset="-128"/>
            </a:endParaRPr>
          </a:p>
        </p:txBody>
      </p:sp>
      <p:sp>
        <p:nvSpPr>
          <p:cNvPr id="19" name="フローチャート : 書類 18"/>
          <p:cNvSpPr/>
          <p:nvPr/>
        </p:nvSpPr>
        <p:spPr>
          <a:xfrm>
            <a:off x="2483768" y="3717032"/>
            <a:ext cx="1080120" cy="576064"/>
          </a:xfrm>
          <a:prstGeom prst="flowChartDocument">
            <a:avLst/>
          </a:prstGeom>
          <a:solidFill>
            <a:srgbClr val="FFFFCC"/>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HG丸ｺﾞｼｯｸM-PRO" pitchFamily="50" charset="-128"/>
                <a:ea typeface="HG丸ｺﾞｼｯｸM-PRO" pitchFamily="50" charset="-128"/>
              </a:rPr>
              <a:t>未収納追補版</a:t>
            </a:r>
            <a:endParaRPr kumimoji="1" lang="en-US" altLang="ja-JP" sz="900" dirty="0" smtClean="0">
              <a:solidFill>
                <a:schemeClr val="tx1"/>
              </a:solidFill>
              <a:latin typeface="HG丸ｺﾞｼｯｸM-PRO" pitchFamily="50" charset="-128"/>
              <a:ea typeface="HG丸ｺﾞｼｯｸM-PRO" pitchFamily="50" charset="-128"/>
            </a:endParaRPr>
          </a:p>
          <a:p>
            <a:pPr algn="ctr"/>
            <a:r>
              <a:rPr lang="ja-JP" altLang="en-US" sz="900" dirty="0" smtClean="0">
                <a:solidFill>
                  <a:schemeClr val="tx1"/>
                </a:solidFill>
                <a:latin typeface="HG丸ｺﾞｼｯｸM-PRO" pitchFamily="50" charset="-128"/>
                <a:ea typeface="HG丸ｺﾞｼｯｸM-PRO" pitchFamily="50" charset="-128"/>
              </a:rPr>
              <a:t>（代理店用）</a:t>
            </a:r>
            <a:endParaRPr kumimoji="1" lang="ja-JP" altLang="en-US" sz="900" dirty="0">
              <a:solidFill>
                <a:schemeClr val="tx1"/>
              </a:solidFill>
              <a:latin typeface="HG丸ｺﾞｼｯｸM-PRO" pitchFamily="50" charset="-128"/>
              <a:ea typeface="HG丸ｺﾞｼｯｸM-PRO" pitchFamily="50" charset="-128"/>
            </a:endParaRPr>
          </a:p>
        </p:txBody>
      </p:sp>
      <p:sp>
        <p:nvSpPr>
          <p:cNvPr id="20" name="フローチャート : 書類 19"/>
          <p:cNvSpPr/>
          <p:nvPr/>
        </p:nvSpPr>
        <p:spPr>
          <a:xfrm>
            <a:off x="971600" y="3717032"/>
            <a:ext cx="1080120" cy="576064"/>
          </a:xfrm>
          <a:prstGeom prst="flowChartDocument">
            <a:avLst/>
          </a:prstGeom>
          <a:solidFill>
            <a:srgbClr val="FFFFCC"/>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HG丸ｺﾞｼｯｸM-PRO" pitchFamily="50" charset="-128"/>
                <a:ea typeface="HG丸ｺﾞｼｯｸM-PRO" pitchFamily="50" charset="-128"/>
              </a:rPr>
              <a:t>未収納リスト</a:t>
            </a:r>
            <a:endParaRPr kumimoji="1" lang="en-US" altLang="ja-JP" sz="900" dirty="0" smtClean="0">
              <a:solidFill>
                <a:schemeClr val="tx1"/>
              </a:solidFill>
              <a:latin typeface="HG丸ｺﾞｼｯｸM-PRO" pitchFamily="50" charset="-128"/>
              <a:ea typeface="HG丸ｺﾞｼｯｸM-PRO" pitchFamily="50" charset="-128"/>
            </a:endParaRPr>
          </a:p>
          <a:p>
            <a:pPr algn="ctr"/>
            <a:r>
              <a:rPr lang="ja-JP" altLang="en-US" sz="900" dirty="0" smtClean="0">
                <a:solidFill>
                  <a:schemeClr val="tx1"/>
                </a:solidFill>
                <a:latin typeface="HG丸ｺﾞｼｯｸM-PRO" pitchFamily="50" charset="-128"/>
                <a:ea typeface="HG丸ｺﾞｼｯｸM-PRO" pitchFamily="50" charset="-128"/>
              </a:rPr>
              <a:t>（代理店用）</a:t>
            </a:r>
            <a:endParaRPr kumimoji="1" lang="ja-JP" altLang="en-US" sz="900" dirty="0">
              <a:solidFill>
                <a:schemeClr val="tx1"/>
              </a:solidFill>
              <a:latin typeface="HG丸ｺﾞｼｯｸM-PRO" pitchFamily="50" charset="-128"/>
              <a:ea typeface="HG丸ｺﾞｼｯｸM-PRO" pitchFamily="50" charset="-128"/>
            </a:endParaRPr>
          </a:p>
        </p:txBody>
      </p:sp>
      <p:sp>
        <p:nvSpPr>
          <p:cNvPr id="21" name="フローチャート : 書類 20"/>
          <p:cNvSpPr/>
          <p:nvPr/>
        </p:nvSpPr>
        <p:spPr>
          <a:xfrm>
            <a:off x="2555776" y="4797152"/>
            <a:ext cx="1080120" cy="576064"/>
          </a:xfrm>
          <a:prstGeom prst="flowChartDocument">
            <a:avLst/>
          </a:prstGeom>
          <a:solidFill>
            <a:srgbClr val="FBD1E7"/>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latin typeface="HG丸ｺﾞｼｯｸM-PRO" pitchFamily="50" charset="-128"/>
                <a:ea typeface="HG丸ｺﾞｼｯｸM-PRO" pitchFamily="50" charset="-128"/>
              </a:rPr>
              <a:t>振替のお知らせ</a:t>
            </a:r>
            <a:endParaRPr lang="en-US" altLang="ja-JP" sz="900" dirty="0" smtClean="0">
              <a:solidFill>
                <a:schemeClr val="tx1"/>
              </a:solidFill>
              <a:latin typeface="HG丸ｺﾞｼｯｸM-PRO" pitchFamily="50" charset="-128"/>
              <a:ea typeface="HG丸ｺﾞｼｯｸM-PRO" pitchFamily="50" charset="-128"/>
            </a:endParaRPr>
          </a:p>
          <a:p>
            <a:pPr algn="ctr"/>
            <a:r>
              <a:rPr kumimoji="1" lang="ja-JP" altLang="en-US" sz="900" dirty="0" smtClean="0">
                <a:solidFill>
                  <a:schemeClr val="tx1"/>
                </a:solidFill>
                <a:latin typeface="HG丸ｺﾞｼｯｸM-PRO" pitchFamily="50" charset="-128"/>
                <a:ea typeface="HG丸ｺﾞｼｯｸM-PRO" pitchFamily="50" charset="-128"/>
              </a:rPr>
              <a:t>（コンビニ払込票付）</a:t>
            </a:r>
            <a:endParaRPr kumimoji="1" lang="en-US" altLang="ja-JP" sz="900" dirty="0" smtClean="0">
              <a:solidFill>
                <a:schemeClr val="tx1"/>
              </a:solidFill>
              <a:latin typeface="HG丸ｺﾞｼｯｸM-PRO" pitchFamily="50" charset="-128"/>
              <a:ea typeface="HG丸ｺﾞｼｯｸM-PRO" pitchFamily="50" charset="-128"/>
            </a:endParaRPr>
          </a:p>
        </p:txBody>
      </p:sp>
      <p:sp>
        <p:nvSpPr>
          <p:cNvPr id="22" name="左右矢印 21"/>
          <p:cNvSpPr/>
          <p:nvPr/>
        </p:nvSpPr>
        <p:spPr>
          <a:xfrm>
            <a:off x="755576" y="3356992"/>
            <a:ext cx="1368152" cy="216024"/>
          </a:xfrm>
          <a:prstGeom prst="leftRightArrow">
            <a:avLst>
              <a:gd name="adj1" fmla="val 100000"/>
              <a:gd name="adj2" fmla="val 67348"/>
            </a:avLst>
          </a:prstGeom>
          <a:solidFill>
            <a:srgbClr val="FCD0DA"/>
          </a:solidFill>
          <a:ln>
            <a:solidFill>
              <a:srgbClr val="FCD0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HG丸ｺﾞｼｯｸM-PRO" pitchFamily="50" charset="-128"/>
                <a:ea typeface="HG丸ｺﾞｼｯｸM-PRO" pitchFamily="50" charset="-128"/>
              </a:rPr>
              <a:t>払込期月</a:t>
            </a:r>
            <a:endParaRPr kumimoji="1" lang="ja-JP" altLang="en-US" sz="1200" b="1" dirty="0">
              <a:solidFill>
                <a:schemeClr val="tx1"/>
              </a:solidFill>
              <a:latin typeface="HG丸ｺﾞｼｯｸM-PRO" pitchFamily="50" charset="-128"/>
              <a:ea typeface="HG丸ｺﾞｼｯｸM-PRO" pitchFamily="50" charset="-128"/>
            </a:endParaRPr>
          </a:p>
        </p:txBody>
      </p:sp>
      <p:sp>
        <p:nvSpPr>
          <p:cNvPr id="23" name="テキスト ボックス 22"/>
          <p:cNvSpPr txBox="1"/>
          <p:nvPr/>
        </p:nvSpPr>
        <p:spPr>
          <a:xfrm>
            <a:off x="1259632" y="2564904"/>
            <a:ext cx="720080" cy="415498"/>
          </a:xfrm>
          <a:prstGeom prst="rect">
            <a:avLst/>
          </a:prstGeom>
          <a:noFill/>
        </p:spPr>
        <p:txBody>
          <a:bodyPr wrap="square" rtlCol="0">
            <a:spAutoFit/>
          </a:bodyPr>
          <a:lstStyle/>
          <a:p>
            <a:pPr algn="ctr"/>
            <a:r>
              <a:rPr lang="en-US" altLang="ja-JP" sz="1050" b="1" dirty="0" smtClean="0">
                <a:latin typeface="HG丸ｺﾞｼｯｸM-PRO" pitchFamily="50" charset="-128"/>
                <a:ea typeface="HG丸ｺﾞｼｯｸM-PRO" pitchFamily="50" charset="-128"/>
              </a:rPr>
              <a:t>27</a:t>
            </a:r>
            <a:r>
              <a:rPr lang="ja-JP" altLang="en-US" sz="1050" b="1" dirty="0" smtClean="0">
                <a:latin typeface="HG丸ｺﾞｼｯｸM-PRO" pitchFamily="50" charset="-128"/>
                <a:ea typeface="HG丸ｺﾞｼｯｸM-PRO" pitchFamily="50" charset="-128"/>
              </a:rPr>
              <a:t>日</a:t>
            </a:r>
            <a:endParaRPr lang="en-US" altLang="ja-JP" sz="1050" b="1" dirty="0" smtClean="0">
              <a:latin typeface="HG丸ｺﾞｼｯｸM-PRO" pitchFamily="50" charset="-128"/>
              <a:ea typeface="HG丸ｺﾞｼｯｸM-PRO" pitchFamily="50" charset="-128"/>
            </a:endParaRPr>
          </a:p>
          <a:p>
            <a:pPr algn="ctr"/>
            <a:r>
              <a:rPr kumimoji="1" lang="ja-JP" altLang="en-US" sz="1050" b="1" dirty="0" smtClean="0">
                <a:latin typeface="HG丸ｺﾞｼｯｸM-PRO" pitchFamily="50" charset="-128"/>
                <a:ea typeface="HG丸ｺﾞｼｯｸM-PRO" pitchFamily="50" charset="-128"/>
              </a:rPr>
              <a:t>振替不能</a:t>
            </a:r>
            <a:endParaRPr kumimoji="1" lang="ja-JP" altLang="en-US" sz="1050" b="1" dirty="0">
              <a:latin typeface="HG丸ｺﾞｼｯｸM-PRO" pitchFamily="50" charset="-128"/>
              <a:ea typeface="HG丸ｺﾞｼｯｸM-PRO" pitchFamily="50" charset="-128"/>
            </a:endParaRPr>
          </a:p>
        </p:txBody>
      </p:sp>
      <p:sp>
        <p:nvSpPr>
          <p:cNvPr id="26" name="フローチャート : 結合子 25"/>
          <p:cNvSpPr/>
          <p:nvPr/>
        </p:nvSpPr>
        <p:spPr>
          <a:xfrm>
            <a:off x="2987824" y="5229200"/>
            <a:ext cx="792088" cy="288032"/>
          </a:xfrm>
          <a:prstGeom prst="flowChartConnector">
            <a:avLst/>
          </a:prstGeom>
          <a:solidFill>
            <a:srgbClr val="FFFF00"/>
          </a:solidFill>
          <a:ln>
            <a:solidFill>
              <a:srgbClr val="FFFF00"/>
            </a:solidFill>
          </a:ln>
        </p:spPr>
        <p:style>
          <a:lnRef idx="1">
            <a:schemeClr val="accent3"/>
          </a:lnRef>
          <a:fillRef idx="3">
            <a:schemeClr val="accent3"/>
          </a:fillRef>
          <a:effectRef idx="2">
            <a:schemeClr val="accent3"/>
          </a:effectRef>
          <a:fontRef idx="minor">
            <a:schemeClr val="lt1"/>
          </a:fontRef>
        </p:style>
        <p:txBody>
          <a:bodyPr rtlCol="0" anchor="ctr"/>
          <a:lstStyle/>
          <a:p>
            <a:pPr algn="ctr"/>
            <a:r>
              <a:rPr lang="ja-JP" altLang="en-US" sz="800" b="1" dirty="0" smtClean="0">
                <a:solidFill>
                  <a:schemeClr val="tx1"/>
                </a:solidFill>
                <a:latin typeface="+mn-ea"/>
              </a:rPr>
              <a:t>１８日頃</a:t>
            </a:r>
            <a:endParaRPr kumimoji="1" lang="ja-JP" altLang="en-US" sz="800" b="1" dirty="0">
              <a:solidFill>
                <a:schemeClr val="tx1"/>
              </a:solidFill>
              <a:latin typeface="+mn-ea"/>
            </a:endParaRPr>
          </a:p>
        </p:txBody>
      </p:sp>
      <p:sp>
        <p:nvSpPr>
          <p:cNvPr id="29" name="左右矢印 28"/>
          <p:cNvSpPr/>
          <p:nvPr/>
        </p:nvSpPr>
        <p:spPr>
          <a:xfrm>
            <a:off x="3923928" y="3356992"/>
            <a:ext cx="2232248" cy="216024"/>
          </a:xfrm>
          <a:prstGeom prst="leftRightArrow">
            <a:avLst>
              <a:gd name="adj1" fmla="val 100000"/>
              <a:gd name="adj2" fmla="val 67348"/>
            </a:avLst>
          </a:prstGeom>
          <a:solidFill>
            <a:srgbClr val="FCD0DA"/>
          </a:solidFill>
          <a:ln>
            <a:solidFill>
              <a:srgbClr val="FCD0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HG丸ｺﾞｼｯｸM-PRO" pitchFamily="50" charset="-128"/>
                <a:ea typeface="HG丸ｺﾞｼｯｸM-PRO" pitchFamily="50" charset="-128"/>
              </a:rPr>
              <a:t>★失効取消期間★</a:t>
            </a:r>
            <a:endParaRPr kumimoji="1" lang="ja-JP" altLang="en-US" sz="1200" b="1" dirty="0">
              <a:solidFill>
                <a:schemeClr val="tx1"/>
              </a:solidFill>
              <a:latin typeface="HG丸ｺﾞｼｯｸM-PRO" pitchFamily="50" charset="-128"/>
              <a:ea typeface="HG丸ｺﾞｼｯｸM-PRO" pitchFamily="50" charset="-128"/>
            </a:endParaRPr>
          </a:p>
        </p:txBody>
      </p:sp>
      <p:sp>
        <p:nvSpPr>
          <p:cNvPr id="31" name="フローチャート : 結合子 30"/>
          <p:cNvSpPr/>
          <p:nvPr/>
        </p:nvSpPr>
        <p:spPr>
          <a:xfrm>
            <a:off x="5292080" y="5157192"/>
            <a:ext cx="792088" cy="288032"/>
          </a:xfrm>
          <a:prstGeom prst="flowChartConnector">
            <a:avLst/>
          </a:prstGeom>
          <a:solidFill>
            <a:srgbClr val="FFFF00"/>
          </a:solidFill>
          <a:ln>
            <a:solidFill>
              <a:srgbClr val="FFFF00"/>
            </a:solidFill>
          </a:ln>
        </p:spPr>
        <p:style>
          <a:lnRef idx="1">
            <a:schemeClr val="accent3"/>
          </a:lnRef>
          <a:fillRef idx="3">
            <a:schemeClr val="accent3"/>
          </a:fillRef>
          <a:effectRef idx="2">
            <a:schemeClr val="accent3"/>
          </a:effectRef>
          <a:fontRef idx="minor">
            <a:schemeClr val="lt1"/>
          </a:fontRef>
        </p:style>
        <p:txBody>
          <a:bodyPr rtlCol="0" anchor="ctr"/>
          <a:lstStyle/>
          <a:p>
            <a:pPr algn="ctr"/>
            <a:r>
              <a:rPr lang="ja-JP" altLang="en-US" sz="800" b="1" dirty="0" smtClean="0">
                <a:solidFill>
                  <a:schemeClr val="tx1"/>
                </a:solidFill>
                <a:latin typeface="+mn-ea"/>
              </a:rPr>
              <a:t>１８日頃</a:t>
            </a:r>
            <a:endParaRPr kumimoji="1" lang="ja-JP" altLang="en-US" sz="800" b="1" dirty="0">
              <a:solidFill>
                <a:schemeClr val="tx1"/>
              </a:solidFill>
              <a:latin typeface="+mn-ea"/>
            </a:endParaRPr>
          </a:p>
        </p:txBody>
      </p:sp>
      <p:sp>
        <p:nvSpPr>
          <p:cNvPr id="32" name="角丸四角形吹き出し 31"/>
          <p:cNvSpPr/>
          <p:nvPr/>
        </p:nvSpPr>
        <p:spPr>
          <a:xfrm>
            <a:off x="1907704" y="4293096"/>
            <a:ext cx="1512168" cy="432048"/>
          </a:xfrm>
          <a:prstGeom prst="wedgeRoundRectCallout">
            <a:avLst>
              <a:gd name="adj1" fmla="val 64258"/>
              <a:gd name="adj2" fmla="val -3961"/>
              <a:gd name="adj3" fmla="val 16667"/>
            </a:avLst>
          </a:prstGeom>
          <a:ln w="19050"/>
          <a:effectLst>
            <a:glow rad="63500">
              <a:schemeClr val="accent1">
                <a:satMod val="175000"/>
                <a:alpha val="40000"/>
              </a:schemeClr>
            </a:glow>
          </a:effectLst>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900" dirty="0" smtClean="0"/>
              <a:t>リストで失効取消期間を確認してください！</a:t>
            </a:r>
          </a:p>
        </p:txBody>
      </p:sp>
      <p:sp>
        <p:nvSpPr>
          <p:cNvPr id="33" name="フローチャート : 書類 32"/>
          <p:cNvSpPr/>
          <p:nvPr/>
        </p:nvSpPr>
        <p:spPr>
          <a:xfrm>
            <a:off x="4283968" y="3717032"/>
            <a:ext cx="1224136" cy="864096"/>
          </a:xfrm>
          <a:prstGeom prst="flowChartDocument">
            <a:avLst/>
          </a:prstGeom>
          <a:solidFill>
            <a:schemeClr val="accent5">
              <a:lumMod val="20000"/>
              <a:lumOff val="8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latin typeface="HG丸ｺﾞｼｯｸM-PRO" pitchFamily="50" charset="-128"/>
                <a:ea typeface="HG丸ｺﾞｼｯｸM-PRO" pitchFamily="50" charset="-128"/>
              </a:rPr>
              <a:t>失効・自動振替貸付・自動延長定期保険適用契約リスト（代理店用）</a:t>
            </a:r>
            <a:endParaRPr kumimoji="1" lang="ja-JP" altLang="en-US" sz="900" dirty="0">
              <a:solidFill>
                <a:schemeClr val="tx1"/>
              </a:solidFill>
              <a:latin typeface="HG丸ｺﾞｼｯｸM-PRO" pitchFamily="50" charset="-128"/>
              <a:ea typeface="HG丸ｺﾞｼｯｸM-PRO" pitchFamily="50" charset="-128"/>
            </a:endParaRPr>
          </a:p>
        </p:txBody>
      </p:sp>
      <p:sp>
        <p:nvSpPr>
          <p:cNvPr id="34" name="左右矢印 33"/>
          <p:cNvSpPr/>
          <p:nvPr/>
        </p:nvSpPr>
        <p:spPr>
          <a:xfrm>
            <a:off x="6228184" y="3356992"/>
            <a:ext cx="2304256" cy="216024"/>
          </a:xfrm>
          <a:prstGeom prst="leftRightArrow">
            <a:avLst>
              <a:gd name="adj1" fmla="val 100000"/>
              <a:gd name="adj2" fmla="val 67348"/>
            </a:avLst>
          </a:prstGeom>
          <a:solidFill>
            <a:srgbClr val="FCD0DA"/>
          </a:solidFill>
          <a:ln>
            <a:solidFill>
              <a:srgbClr val="FCD0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HG丸ｺﾞｼｯｸM-PRO" pitchFamily="50" charset="-128"/>
                <a:ea typeface="HG丸ｺﾞｼｯｸM-PRO" pitchFamily="50" charset="-128"/>
              </a:rPr>
              <a:t>簡易復活期間</a:t>
            </a:r>
            <a:endParaRPr kumimoji="1" lang="ja-JP" altLang="en-US" sz="1200" b="1" dirty="0">
              <a:solidFill>
                <a:schemeClr val="tx1"/>
              </a:solidFill>
              <a:latin typeface="HG丸ｺﾞｼｯｸM-PRO" pitchFamily="50" charset="-128"/>
              <a:ea typeface="HG丸ｺﾞｼｯｸM-PRO" pitchFamily="50" charset="-128"/>
            </a:endParaRPr>
          </a:p>
        </p:txBody>
      </p:sp>
      <p:sp>
        <p:nvSpPr>
          <p:cNvPr id="37" name="フローチャート : 書類 36"/>
          <p:cNvSpPr/>
          <p:nvPr/>
        </p:nvSpPr>
        <p:spPr>
          <a:xfrm>
            <a:off x="6372200" y="4797152"/>
            <a:ext cx="936104" cy="576064"/>
          </a:xfrm>
          <a:prstGeom prst="flowChartDocument">
            <a:avLst/>
          </a:prstGeom>
          <a:solidFill>
            <a:srgbClr val="FBD1E7"/>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latin typeface="HG丸ｺﾞｼｯｸM-PRO" pitchFamily="50" charset="-128"/>
                <a:ea typeface="HG丸ｺﾞｼｯｸM-PRO" pitchFamily="50" charset="-128"/>
              </a:rPr>
              <a:t>失効案内</a:t>
            </a:r>
            <a:endParaRPr lang="en-US" altLang="ja-JP" sz="900" dirty="0" smtClean="0">
              <a:solidFill>
                <a:schemeClr val="tx1"/>
              </a:solidFill>
              <a:latin typeface="HG丸ｺﾞｼｯｸM-PRO" pitchFamily="50" charset="-128"/>
              <a:ea typeface="HG丸ｺﾞｼｯｸM-PRO" pitchFamily="50" charset="-128"/>
            </a:endParaRPr>
          </a:p>
          <a:p>
            <a:pPr algn="ctr"/>
            <a:r>
              <a:rPr lang="ja-JP" altLang="en-US" sz="900" dirty="0" smtClean="0">
                <a:solidFill>
                  <a:schemeClr val="tx1"/>
                </a:solidFill>
                <a:latin typeface="HG丸ｺﾞｼｯｸM-PRO" pitchFamily="50" charset="-128"/>
                <a:ea typeface="HG丸ｺﾞｼｯｸM-PRO" pitchFamily="50" charset="-128"/>
              </a:rPr>
              <a:t>告知書付発送</a:t>
            </a:r>
            <a:endParaRPr lang="en-US" altLang="ja-JP" sz="900" dirty="0" smtClean="0">
              <a:solidFill>
                <a:schemeClr val="tx1"/>
              </a:solidFill>
              <a:latin typeface="HG丸ｺﾞｼｯｸM-PRO" pitchFamily="50" charset="-128"/>
              <a:ea typeface="HG丸ｺﾞｼｯｸM-PRO" pitchFamily="50" charset="-128"/>
            </a:endParaRPr>
          </a:p>
        </p:txBody>
      </p:sp>
      <p:sp>
        <p:nvSpPr>
          <p:cNvPr id="40" name="フローチャート : 結合子 39"/>
          <p:cNvSpPr/>
          <p:nvPr/>
        </p:nvSpPr>
        <p:spPr>
          <a:xfrm>
            <a:off x="7020272" y="5229200"/>
            <a:ext cx="864096" cy="360040"/>
          </a:xfrm>
          <a:prstGeom prst="flowChartConnector">
            <a:avLst/>
          </a:prstGeom>
          <a:solidFill>
            <a:srgbClr val="FFFF00"/>
          </a:solidFill>
          <a:ln>
            <a:solidFill>
              <a:srgbClr val="FFFF00"/>
            </a:solidFill>
          </a:ln>
        </p:spPr>
        <p:style>
          <a:lnRef idx="1">
            <a:schemeClr val="accent3"/>
          </a:lnRef>
          <a:fillRef idx="3">
            <a:schemeClr val="accent3"/>
          </a:fillRef>
          <a:effectRef idx="2">
            <a:schemeClr val="accent3"/>
          </a:effectRef>
          <a:fontRef idx="minor">
            <a:schemeClr val="lt1"/>
          </a:fontRef>
        </p:style>
        <p:txBody>
          <a:bodyPr rtlCol="0" anchor="ctr"/>
          <a:lstStyle/>
          <a:p>
            <a:pPr algn="ctr"/>
            <a:r>
              <a:rPr kumimoji="1" lang="ja-JP" altLang="en-US" sz="800" b="1" dirty="0" smtClean="0">
                <a:solidFill>
                  <a:schemeClr val="tx1"/>
                </a:solidFill>
                <a:latin typeface="+mn-ea"/>
              </a:rPr>
              <a:t>６日頃</a:t>
            </a:r>
            <a:endParaRPr kumimoji="1" lang="ja-JP" altLang="en-US" sz="800" b="1" dirty="0">
              <a:solidFill>
                <a:schemeClr val="tx1"/>
              </a:solidFill>
              <a:latin typeface="+mn-ea"/>
            </a:endParaRPr>
          </a:p>
        </p:txBody>
      </p:sp>
      <p:sp>
        <p:nvSpPr>
          <p:cNvPr id="43" name="テキスト ボックス 42"/>
          <p:cNvSpPr txBox="1"/>
          <p:nvPr/>
        </p:nvSpPr>
        <p:spPr>
          <a:xfrm>
            <a:off x="323528" y="692696"/>
            <a:ext cx="8784976" cy="1569660"/>
          </a:xfrm>
          <a:prstGeom prst="rect">
            <a:avLst/>
          </a:prstGeom>
          <a:noFill/>
        </p:spPr>
        <p:txBody>
          <a:bodyPr wrap="square" rtlCol="0">
            <a:spAutoFit/>
          </a:bodyPr>
          <a:lstStyle/>
          <a:p>
            <a:pPr algn="l"/>
            <a:r>
              <a:rPr kumimoji="1" lang="ja-JP" altLang="en-US" sz="1600" dirty="0" smtClean="0">
                <a:latin typeface="HG丸ｺﾞｼｯｸM-PRO" pitchFamily="50" charset="-128"/>
                <a:ea typeface="HG丸ｺﾞｼｯｸM-PRO" pitchFamily="50" charset="-128"/>
              </a:rPr>
              <a:t>失効取消期間は</a:t>
            </a:r>
            <a:r>
              <a:rPr kumimoji="1" lang="ja-JP" altLang="en-US" sz="1600" u="sng" dirty="0" smtClean="0">
                <a:solidFill>
                  <a:srgbClr val="FF0000"/>
                </a:solidFill>
                <a:latin typeface="HG丸ｺﾞｼｯｸM-PRO" pitchFamily="50" charset="-128"/>
                <a:ea typeface="HG丸ｺﾞｼｯｸM-PRO" pitchFamily="50" charset="-128"/>
              </a:rPr>
              <a:t>払込猶予</a:t>
            </a:r>
            <a:r>
              <a:rPr lang="ja-JP" altLang="en-US" u="sng" dirty="0" smtClean="0">
                <a:solidFill>
                  <a:srgbClr val="FF0000"/>
                </a:solidFill>
                <a:latin typeface="HG丸ｺﾞｼｯｸM-PRO" pitchFamily="50" charset="-128"/>
                <a:ea typeface="HG丸ｺﾞｼｯｸM-PRO" pitchFamily="50" charset="-128"/>
              </a:rPr>
              <a:t>期間翌月末</a:t>
            </a:r>
            <a:r>
              <a:rPr kumimoji="1" lang="en-US" altLang="ja-JP" sz="1600" u="sng" dirty="0" smtClean="0">
                <a:solidFill>
                  <a:srgbClr val="FF0000"/>
                </a:solidFill>
                <a:latin typeface="HG丸ｺﾞｼｯｸM-PRO" pitchFamily="50" charset="-128"/>
                <a:ea typeface="HG丸ｺﾞｼｯｸM-PRO" pitchFamily="50" charset="-128"/>
              </a:rPr>
              <a:t>(</a:t>
            </a:r>
            <a:r>
              <a:rPr lang="ja-JP" altLang="en-US" u="sng" dirty="0" smtClean="0">
                <a:solidFill>
                  <a:srgbClr val="FF0000"/>
                </a:solidFill>
                <a:latin typeface="HG丸ｺﾞｼｯｸM-PRO" pitchFamily="50" charset="-128"/>
                <a:ea typeface="HG丸ｺﾞｼｯｸM-PRO" pitchFamily="50" charset="-128"/>
              </a:rPr>
              <a:t>失効判定月月末）</a:t>
            </a:r>
            <a:r>
              <a:rPr kumimoji="1" lang="ja-JP" altLang="en-US" sz="1600" dirty="0" smtClean="0">
                <a:latin typeface="HG丸ｺﾞｼｯｸM-PRO" pitchFamily="50" charset="-128"/>
                <a:ea typeface="HG丸ｺﾞｼｯｸM-PRO" pitchFamily="50" charset="-128"/>
              </a:rPr>
              <a:t>です。</a:t>
            </a:r>
            <a:endParaRPr kumimoji="1" lang="en-US" altLang="ja-JP" sz="1600" dirty="0" smtClean="0">
              <a:latin typeface="HG丸ｺﾞｼｯｸM-PRO" pitchFamily="50" charset="-128"/>
              <a:ea typeface="HG丸ｺﾞｼｯｸM-PRO" pitchFamily="50" charset="-128"/>
            </a:endParaRPr>
          </a:p>
          <a:p>
            <a:pPr algn="l"/>
            <a:r>
              <a:rPr lang="ja-JP" altLang="en-US" sz="1600" dirty="0" smtClean="0">
                <a:latin typeface="HG丸ｺﾞｼｯｸM-PRO" pitchFamily="50" charset="-128"/>
                <a:ea typeface="HG丸ｺﾞｼｯｸM-PRO" pitchFamily="50" charset="-128"/>
              </a:rPr>
              <a:t>＜１＞月払（ＣＳＳ扱い）契約の場合</a:t>
            </a:r>
            <a:endParaRPr lang="en-US" altLang="ja-JP" sz="1600" dirty="0" smtClean="0">
              <a:latin typeface="HG丸ｺﾞｼｯｸM-PRO" pitchFamily="50" charset="-128"/>
              <a:ea typeface="HG丸ｺﾞｼｯｸM-PRO" pitchFamily="50" charset="-128"/>
            </a:endParaRPr>
          </a:p>
          <a:p>
            <a:pPr algn="l"/>
            <a:r>
              <a:rPr lang="ja-JP" altLang="en-US" dirty="0" smtClean="0">
                <a:latin typeface="HG丸ｺﾞｼｯｸM-PRO" pitchFamily="50" charset="-128"/>
                <a:ea typeface="HG丸ｺﾞｼｯｸM-PRO" pitchFamily="50" charset="-128"/>
              </a:rPr>
              <a:t>１０</a:t>
            </a:r>
            <a:r>
              <a:rPr lang="ja-JP" altLang="en-US" sz="1600" dirty="0" smtClean="0">
                <a:latin typeface="HG丸ｺﾞｼｯｸM-PRO" pitchFamily="50" charset="-128"/>
                <a:ea typeface="HG丸ｺﾞｼｯｸM-PRO" pitchFamily="50" charset="-128"/>
              </a:rPr>
              <a:t>月１日失効の失効取消期間は</a:t>
            </a:r>
            <a:r>
              <a:rPr lang="en-US" altLang="ja-JP" sz="1600" dirty="0" smtClean="0">
                <a:solidFill>
                  <a:srgbClr val="FF0000"/>
                </a:solidFill>
                <a:latin typeface="HG丸ｺﾞｼｯｸM-PRO" pitchFamily="50" charset="-128"/>
                <a:ea typeface="HG丸ｺﾞｼｯｸM-PRO" pitchFamily="50" charset="-128"/>
              </a:rPr>
              <a:t>10</a:t>
            </a:r>
            <a:r>
              <a:rPr lang="ja-JP" altLang="en-US" sz="1600" dirty="0" smtClean="0">
                <a:solidFill>
                  <a:srgbClr val="FF0000"/>
                </a:solidFill>
                <a:latin typeface="HG丸ｺﾞｼｯｸM-PRO" pitchFamily="50" charset="-128"/>
                <a:ea typeface="HG丸ｺﾞｼｯｸM-PRO" pitchFamily="50" charset="-128"/>
              </a:rPr>
              <a:t>月</a:t>
            </a:r>
            <a:r>
              <a:rPr lang="en-US" altLang="ja-JP" sz="1600" dirty="0" smtClean="0">
                <a:solidFill>
                  <a:srgbClr val="FF0000"/>
                </a:solidFill>
                <a:latin typeface="HG丸ｺﾞｼｯｸM-PRO" pitchFamily="50" charset="-128"/>
                <a:ea typeface="HG丸ｺﾞｼｯｸM-PRO" pitchFamily="50" charset="-128"/>
              </a:rPr>
              <a:t>31</a:t>
            </a:r>
            <a:r>
              <a:rPr lang="ja-JP" altLang="en-US" sz="1600" dirty="0" smtClean="0">
                <a:solidFill>
                  <a:srgbClr val="FF0000"/>
                </a:solidFill>
                <a:latin typeface="HG丸ｺﾞｼｯｸM-PRO" pitchFamily="50" charset="-128"/>
                <a:ea typeface="HG丸ｺﾞｼｯｸM-PRO" pitchFamily="50" charset="-128"/>
              </a:rPr>
              <a:t>日</a:t>
            </a:r>
            <a:r>
              <a:rPr lang="ja-JP" altLang="en-US" sz="1600" dirty="0" smtClean="0">
                <a:latin typeface="HG丸ｺﾞｼｯｸM-PRO" pitchFamily="50" charset="-128"/>
                <a:ea typeface="HG丸ｺﾞｼｯｸM-PRO" pitchFamily="50" charset="-128"/>
              </a:rPr>
              <a:t>です</a:t>
            </a:r>
            <a:r>
              <a:rPr lang="ja-JP" altLang="en-US" dirty="0" smtClean="0">
                <a:latin typeface="HG丸ｺﾞｼｯｸM-PRO" pitchFamily="50" charset="-128"/>
                <a:ea typeface="HG丸ｺﾞｼｯｸM-PRO" pitchFamily="50" charset="-128"/>
              </a:rPr>
              <a:t>．ご契約者さまへの通知は失効判定月の中旬を予定しております。</a:t>
            </a:r>
            <a:r>
              <a:rPr lang="en-US" altLang="ja-JP" dirty="0" smtClean="0">
                <a:solidFill>
                  <a:srgbClr val="FF0000"/>
                </a:solidFill>
                <a:latin typeface="HG丸ｺﾞｼｯｸM-PRO" pitchFamily="50" charset="-128"/>
                <a:ea typeface="HG丸ｺﾞｼｯｸM-PRO" pitchFamily="50" charset="-128"/>
              </a:rPr>
              <a:t>※</a:t>
            </a:r>
            <a:r>
              <a:rPr lang="ja-JP" altLang="en-US" dirty="0" smtClean="0">
                <a:solidFill>
                  <a:srgbClr val="FF0000"/>
                </a:solidFill>
                <a:latin typeface="HG丸ｺﾞｼｯｸM-PRO" pitchFamily="50" charset="-128"/>
                <a:ea typeface="HG丸ｺﾞｼｯｸM-PRO" pitchFamily="50" charset="-128"/>
              </a:rPr>
              <a:t>簡易復活期間は現行通り</a:t>
            </a:r>
            <a:r>
              <a:rPr lang="ja-JP" altLang="en-US" u="sng" dirty="0" smtClean="0">
                <a:solidFill>
                  <a:srgbClr val="FF0000"/>
                </a:solidFill>
                <a:latin typeface="HG丸ｺﾞｼｯｸM-PRO" pitchFamily="50" charset="-128"/>
                <a:ea typeface="HG丸ｺﾞｼｯｸM-PRO" pitchFamily="50" charset="-128"/>
              </a:rPr>
              <a:t>失効日から３ヶ月</a:t>
            </a:r>
            <a:r>
              <a:rPr lang="ja-JP" altLang="en-US" dirty="0" smtClean="0">
                <a:solidFill>
                  <a:srgbClr val="FF0000"/>
                </a:solidFill>
                <a:latin typeface="HG丸ｺﾞｼｯｸM-PRO" pitchFamily="50" charset="-128"/>
                <a:ea typeface="HG丸ｺﾞｼｯｸM-PRO" pitchFamily="50" charset="-128"/>
              </a:rPr>
              <a:t>です。</a:t>
            </a:r>
          </a:p>
          <a:p>
            <a:pPr algn="l"/>
            <a:endParaRPr lang="en-US" altLang="ja-JP" b="0" dirty="0" smtClean="0">
              <a:latin typeface="HGP創英角ｺﾞｼｯｸUB" pitchFamily="50" charset="-128"/>
              <a:ea typeface="HGP創英角ｺﾞｼｯｸUB" pitchFamily="50" charset="-128"/>
            </a:endParaRPr>
          </a:p>
          <a:p>
            <a:pPr algn="l"/>
            <a:endParaRPr lang="en-US" altLang="ja-JP" sz="1600" dirty="0" smtClean="0">
              <a:latin typeface="HGP創英角ｺﾞｼｯｸUB" pitchFamily="50" charset="-128"/>
              <a:ea typeface="HGP創英角ｺﾞｼｯｸUB" pitchFamily="50" charset="-128"/>
            </a:endParaRPr>
          </a:p>
        </p:txBody>
      </p:sp>
      <p:sp>
        <p:nvSpPr>
          <p:cNvPr id="45" name="フローチャート : 書類 44"/>
          <p:cNvSpPr/>
          <p:nvPr/>
        </p:nvSpPr>
        <p:spPr>
          <a:xfrm>
            <a:off x="6300192" y="3717032"/>
            <a:ext cx="1224136" cy="864096"/>
          </a:xfrm>
          <a:prstGeom prst="flowChartDocument">
            <a:avLst/>
          </a:prstGeom>
          <a:solidFill>
            <a:schemeClr val="accent5">
              <a:lumMod val="20000"/>
              <a:lumOff val="8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latin typeface="HG丸ｺﾞｼｯｸM-PRO" pitchFamily="50" charset="-128"/>
                <a:ea typeface="HG丸ｺﾞｼｯｸM-PRO" pitchFamily="50" charset="-128"/>
              </a:rPr>
              <a:t>失効・自動振替貸付・自動延長定期保険適用契約リスト（代理店用）</a:t>
            </a:r>
            <a:endParaRPr kumimoji="1" lang="ja-JP" altLang="en-US" sz="900" dirty="0">
              <a:solidFill>
                <a:schemeClr val="tx1"/>
              </a:solidFill>
              <a:latin typeface="HG丸ｺﾞｼｯｸM-PRO" pitchFamily="50" charset="-128"/>
              <a:ea typeface="HG丸ｺﾞｼｯｸM-PRO" pitchFamily="50" charset="-128"/>
            </a:endParaRPr>
          </a:p>
        </p:txBody>
      </p:sp>
      <p:sp>
        <p:nvSpPr>
          <p:cNvPr id="46" name="フローチャート : 結合子 45"/>
          <p:cNvSpPr/>
          <p:nvPr/>
        </p:nvSpPr>
        <p:spPr>
          <a:xfrm>
            <a:off x="5292080" y="4221088"/>
            <a:ext cx="792088" cy="288032"/>
          </a:xfrm>
          <a:prstGeom prst="flowChartConnector">
            <a:avLst/>
          </a:prstGeom>
          <a:solidFill>
            <a:srgbClr val="FFFF00"/>
          </a:solidFill>
          <a:ln>
            <a:solidFill>
              <a:srgbClr val="FFFF00"/>
            </a:solidFill>
          </a:ln>
        </p:spPr>
        <p:style>
          <a:lnRef idx="1">
            <a:schemeClr val="accent3"/>
          </a:lnRef>
          <a:fillRef idx="3">
            <a:schemeClr val="accent3"/>
          </a:fillRef>
          <a:effectRef idx="2">
            <a:schemeClr val="accent3"/>
          </a:effectRef>
          <a:fontRef idx="minor">
            <a:schemeClr val="lt1"/>
          </a:fontRef>
        </p:style>
        <p:txBody>
          <a:bodyPr rtlCol="0" anchor="ctr"/>
          <a:lstStyle/>
          <a:p>
            <a:pPr algn="ctr"/>
            <a:r>
              <a:rPr lang="ja-JP" altLang="en-US" sz="800" b="1" dirty="0" smtClean="0">
                <a:solidFill>
                  <a:schemeClr val="tx1"/>
                </a:solidFill>
                <a:latin typeface="+mn-ea"/>
              </a:rPr>
              <a:t>１８日頃</a:t>
            </a:r>
            <a:endParaRPr kumimoji="1" lang="ja-JP" altLang="en-US" sz="800" b="1" dirty="0">
              <a:solidFill>
                <a:schemeClr val="tx1"/>
              </a:solidFill>
              <a:latin typeface="+mn-ea"/>
            </a:endParaRPr>
          </a:p>
        </p:txBody>
      </p:sp>
      <p:sp>
        <p:nvSpPr>
          <p:cNvPr id="47" name="フローチャート : 結合子 46"/>
          <p:cNvSpPr/>
          <p:nvPr/>
        </p:nvSpPr>
        <p:spPr>
          <a:xfrm>
            <a:off x="7164288" y="4221088"/>
            <a:ext cx="792088" cy="288032"/>
          </a:xfrm>
          <a:prstGeom prst="flowChartConnector">
            <a:avLst/>
          </a:prstGeom>
          <a:solidFill>
            <a:srgbClr val="FFFF00"/>
          </a:solidFill>
          <a:ln>
            <a:solidFill>
              <a:srgbClr val="FFFF00"/>
            </a:solidFill>
          </a:ln>
        </p:spPr>
        <p:style>
          <a:lnRef idx="1">
            <a:schemeClr val="accent3"/>
          </a:lnRef>
          <a:fillRef idx="3">
            <a:schemeClr val="accent3"/>
          </a:fillRef>
          <a:effectRef idx="2">
            <a:schemeClr val="accent3"/>
          </a:effectRef>
          <a:fontRef idx="minor">
            <a:schemeClr val="lt1"/>
          </a:fontRef>
        </p:style>
        <p:txBody>
          <a:bodyPr rtlCol="0" anchor="ctr"/>
          <a:lstStyle/>
          <a:p>
            <a:pPr algn="ctr"/>
            <a:r>
              <a:rPr lang="ja-JP" altLang="en-US" sz="800" b="1" dirty="0" smtClean="0">
                <a:solidFill>
                  <a:schemeClr val="tx1"/>
                </a:solidFill>
                <a:latin typeface="+mn-ea"/>
              </a:rPr>
              <a:t>１８日頃</a:t>
            </a:r>
            <a:endParaRPr kumimoji="1" lang="ja-JP" altLang="en-US" sz="800" b="1" dirty="0">
              <a:solidFill>
                <a:schemeClr val="tx1"/>
              </a:solidFill>
              <a:latin typeface="+mn-ea"/>
            </a:endParaRPr>
          </a:p>
        </p:txBody>
      </p:sp>
      <p:pic>
        <p:nvPicPr>
          <p:cNvPr id="28" name="図 27" descr="ぽんぽん１.JPG"/>
          <p:cNvPicPr>
            <a:picLocks noChangeAspect="1"/>
          </p:cNvPicPr>
          <p:nvPr/>
        </p:nvPicPr>
        <p:blipFill>
          <a:blip r:embed="rId2" cstate="print">
            <a:clrChange>
              <a:clrFrom>
                <a:srgbClr val="FFFFFF"/>
              </a:clrFrom>
              <a:clrTo>
                <a:srgbClr val="FFFFFF">
                  <a:alpha val="0"/>
                </a:srgbClr>
              </a:clrTo>
            </a:clrChange>
          </a:blip>
          <a:stretch>
            <a:fillRect/>
          </a:stretch>
        </p:blipFill>
        <p:spPr>
          <a:xfrm>
            <a:off x="3635896" y="4221088"/>
            <a:ext cx="858326" cy="79208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書類発送のスケジュール</a:t>
            </a:r>
            <a:endParaRPr kumimoji="1" lang="ja-JP" altLang="en-US" dirty="0"/>
          </a:p>
        </p:txBody>
      </p:sp>
      <p:sp>
        <p:nvSpPr>
          <p:cNvPr id="3" name="正方形/長方形 2"/>
          <p:cNvSpPr/>
          <p:nvPr/>
        </p:nvSpPr>
        <p:spPr>
          <a:xfrm>
            <a:off x="755576" y="2132856"/>
            <a:ext cx="1440160" cy="3240360"/>
          </a:xfrm>
          <a:prstGeom prst="rect">
            <a:avLst/>
          </a:prstGeom>
          <a:solidFill>
            <a:schemeClr val="accent5">
              <a:lumMod val="20000"/>
              <a:lumOff val="80000"/>
              <a:alpha val="45000"/>
            </a:schemeClr>
          </a:solidFill>
          <a:ln w="508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2267744" y="2132856"/>
            <a:ext cx="2448272" cy="3240360"/>
          </a:xfrm>
          <a:prstGeom prst="rect">
            <a:avLst/>
          </a:prstGeom>
          <a:solidFill>
            <a:schemeClr val="accent6">
              <a:lumMod val="20000"/>
              <a:lumOff val="80000"/>
              <a:alpha val="55000"/>
            </a:schemeClr>
          </a:solidFill>
          <a:ln w="571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4788024" y="2132856"/>
            <a:ext cx="2664296" cy="3240360"/>
          </a:xfrm>
          <a:prstGeom prst="rect">
            <a:avLst/>
          </a:prstGeom>
          <a:solidFill>
            <a:srgbClr val="FFFFCC">
              <a:alpha val="55000"/>
            </a:srgbClr>
          </a:solid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6" name="表 5"/>
          <p:cNvGraphicFramePr>
            <a:graphicFrameLocks noGrp="1"/>
          </p:cNvGraphicFramePr>
          <p:nvPr/>
        </p:nvGraphicFramePr>
        <p:xfrm>
          <a:off x="323529" y="1628800"/>
          <a:ext cx="8640959" cy="3744417"/>
        </p:xfrm>
        <a:graphic>
          <a:graphicData uri="http://schemas.openxmlformats.org/drawingml/2006/table">
            <a:tbl>
              <a:tblPr firstRow="1" bandRow="1">
                <a:tableStyleId>{2D5ABB26-0587-4C30-8999-92F81FD0307C}</a:tableStyleId>
              </a:tblPr>
              <a:tblGrid>
                <a:gridCol w="364543"/>
                <a:gridCol w="1549680"/>
                <a:gridCol w="1684513"/>
                <a:gridCol w="1873871"/>
                <a:gridCol w="1656184"/>
                <a:gridCol w="1512168"/>
              </a:tblGrid>
              <a:tr h="483964">
                <a:tc>
                  <a:txBody>
                    <a:bodyPr/>
                    <a:lstStyle/>
                    <a:p>
                      <a:endParaRPr kumimoji="1" lang="ja-JP" altLang="en-US" sz="1200" dirty="0">
                        <a:latin typeface="HG丸ｺﾞｼｯｸM-PRO" pitchFamily="50" charset="-128"/>
                        <a:ea typeface="HG丸ｺﾞｼｯｸM-PRO"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kumimoji="1" lang="en-US" altLang="ja-JP" sz="1200" dirty="0" smtClean="0">
                          <a:latin typeface="HG丸ｺﾞｼｯｸM-PRO" pitchFamily="50" charset="-128"/>
                          <a:ea typeface="HG丸ｺﾞｼｯｸM-PRO" pitchFamily="50" charset="-128"/>
                        </a:rPr>
                        <a:t>8</a:t>
                      </a:r>
                      <a:r>
                        <a:rPr kumimoji="1" lang="ja-JP" altLang="en-US" sz="1200" dirty="0" smtClean="0">
                          <a:latin typeface="HG丸ｺﾞｼｯｸM-PRO" pitchFamily="50" charset="-128"/>
                          <a:ea typeface="HG丸ｺﾞｼｯｸM-PRO" pitchFamily="50" charset="-128"/>
                        </a:rPr>
                        <a:t>月（未収①）</a:t>
                      </a:r>
                      <a:endParaRPr kumimoji="1" lang="ja-JP" altLang="en-US" sz="1200" dirty="0">
                        <a:latin typeface="HG丸ｺﾞｼｯｸM-PRO" pitchFamily="50" charset="-128"/>
                        <a:ea typeface="HG丸ｺﾞｼｯｸM-PRO"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kumimoji="1" lang="en-US" altLang="ja-JP" sz="1200" dirty="0" smtClean="0">
                          <a:latin typeface="HG丸ｺﾞｼｯｸM-PRO" pitchFamily="50" charset="-128"/>
                          <a:ea typeface="HG丸ｺﾞｼｯｸM-PRO" pitchFamily="50" charset="-128"/>
                        </a:rPr>
                        <a:t>9</a:t>
                      </a:r>
                      <a:r>
                        <a:rPr kumimoji="1" lang="ja-JP" altLang="en-US" sz="1200" dirty="0" smtClean="0">
                          <a:latin typeface="HG丸ｺﾞｼｯｸM-PRO" pitchFamily="50" charset="-128"/>
                          <a:ea typeface="HG丸ｺﾞｼｯｸM-PRO" pitchFamily="50" charset="-128"/>
                        </a:rPr>
                        <a:t>月（未収②）</a:t>
                      </a:r>
                      <a:endParaRPr kumimoji="1" lang="ja-JP" altLang="en-US" sz="1200" dirty="0">
                        <a:latin typeface="HG丸ｺﾞｼｯｸM-PRO" pitchFamily="50" charset="-128"/>
                        <a:ea typeface="HG丸ｺﾞｼｯｸM-PRO"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latin typeface="HG丸ｺﾞｼｯｸM-PRO" pitchFamily="50" charset="-128"/>
                          <a:ea typeface="HG丸ｺﾞｼｯｸM-PRO" pitchFamily="50" charset="-128"/>
                        </a:rPr>
                        <a:t>10</a:t>
                      </a:r>
                      <a:r>
                        <a:rPr kumimoji="1" lang="ja-JP" altLang="en-US" sz="1200" dirty="0" smtClean="0">
                          <a:latin typeface="HG丸ｺﾞｼｯｸM-PRO" pitchFamily="50" charset="-128"/>
                          <a:ea typeface="HG丸ｺﾞｼｯｸM-PRO" pitchFamily="50" charset="-128"/>
                        </a:rPr>
                        <a:t>月（失効）</a:t>
                      </a:r>
                    </a:p>
                    <a:p>
                      <a:pPr algn="ctr"/>
                      <a:endParaRPr kumimoji="1" lang="ja-JP" altLang="en-US" sz="1200" dirty="0">
                        <a:latin typeface="HG丸ｺﾞｼｯｸM-PRO" pitchFamily="50" charset="-128"/>
                        <a:ea typeface="HG丸ｺﾞｼｯｸM-PRO"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kumimoji="1" lang="en-US" altLang="ja-JP" sz="1200" dirty="0" smtClean="0">
                          <a:latin typeface="HG丸ｺﾞｼｯｸM-PRO" pitchFamily="50" charset="-128"/>
                          <a:ea typeface="HG丸ｺﾞｼｯｸM-PRO" pitchFamily="50" charset="-128"/>
                        </a:rPr>
                        <a:t>11</a:t>
                      </a:r>
                      <a:r>
                        <a:rPr kumimoji="1" lang="ja-JP" altLang="en-US" sz="1200" dirty="0" smtClean="0">
                          <a:latin typeface="HG丸ｺﾞｼｯｸM-PRO" pitchFamily="50" charset="-128"/>
                          <a:ea typeface="HG丸ｺﾞｼｯｸM-PRO" pitchFamily="50" charset="-128"/>
                        </a:rPr>
                        <a:t>月</a:t>
                      </a:r>
                      <a:endParaRPr kumimoji="1" lang="ja-JP" altLang="en-US" sz="1200" dirty="0">
                        <a:latin typeface="HG丸ｺﾞｼｯｸM-PRO" pitchFamily="50" charset="-128"/>
                        <a:ea typeface="HG丸ｺﾞｼｯｸM-PRO"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kumimoji="1" lang="en-US" altLang="ja-JP" sz="1200" smtClean="0">
                          <a:latin typeface="HG丸ｺﾞｼｯｸM-PRO" pitchFamily="50" charset="-128"/>
                          <a:ea typeface="HG丸ｺﾞｼｯｸM-PRO" pitchFamily="50" charset="-128"/>
                        </a:rPr>
                        <a:t>12</a:t>
                      </a:r>
                      <a:r>
                        <a:rPr kumimoji="1" lang="ja-JP" altLang="en-US" sz="1200" smtClean="0">
                          <a:latin typeface="HG丸ｺﾞｼｯｸM-PRO" pitchFamily="50" charset="-128"/>
                          <a:ea typeface="HG丸ｺﾞｼｯｸM-PRO" pitchFamily="50" charset="-128"/>
                        </a:rPr>
                        <a:t>月</a:t>
                      </a:r>
                      <a:endParaRPr kumimoji="1" lang="ja-JP" altLang="en-US" sz="1200" dirty="0">
                        <a:latin typeface="HG丸ｺﾞｼｯｸM-PRO" pitchFamily="50" charset="-128"/>
                        <a:ea typeface="HG丸ｺﾞｼｯｸM-PRO"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r>
              <a:tr h="1287989">
                <a:tc>
                  <a:txBody>
                    <a:bodyPr/>
                    <a:lstStyle/>
                    <a:p>
                      <a:pPr algn="ctr"/>
                      <a:r>
                        <a:rPr kumimoji="1" lang="ja-JP" altLang="en-US" sz="1200" dirty="0" smtClean="0">
                          <a:latin typeface="HG丸ｺﾞｼｯｸM-PRO" pitchFamily="50" charset="-128"/>
                          <a:ea typeface="HG丸ｺﾞｼｯｸM-PRO" pitchFamily="50" charset="-128"/>
                        </a:rPr>
                        <a:t>スケジュール</a:t>
                      </a:r>
                      <a:endParaRPr kumimoji="1" lang="ja-JP" altLang="en-US" sz="1200" dirty="0">
                        <a:latin typeface="HG丸ｺﾞｼｯｸM-PRO" pitchFamily="50" charset="-128"/>
                        <a:ea typeface="HG丸ｺﾞｼｯｸM-PRO" pitchFamily="50" charset="-128"/>
                      </a:endParaRPr>
                    </a:p>
                  </a:txBody>
                  <a:tcPr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endParaRPr kumimoji="1" lang="ja-JP" altLang="en-US" sz="1200" dirty="0">
                        <a:latin typeface="HG丸ｺﾞｼｯｸM-PRO" pitchFamily="50" charset="-128"/>
                        <a:ea typeface="HG丸ｺﾞｼｯｸM-PRO" pitchFamily="50" charset="-128"/>
                      </a:endParaRPr>
                    </a:p>
                  </a:txBody>
                  <a:tcPr>
                    <a:lnL w="9525"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1109510">
                <a:tc>
                  <a:txBody>
                    <a:bodyPr/>
                    <a:lstStyle/>
                    <a:p>
                      <a:pPr algn="ctr"/>
                      <a:r>
                        <a:rPr kumimoji="1" lang="ja-JP" altLang="en-US" sz="1200" dirty="0" smtClean="0">
                          <a:latin typeface="HG丸ｺﾞｼｯｸM-PRO" pitchFamily="50" charset="-128"/>
                          <a:ea typeface="HG丸ｺﾞｼｯｸM-PRO" pitchFamily="50" charset="-128"/>
                        </a:rPr>
                        <a:t>代理店</a:t>
                      </a:r>
                      <a:endParaRPr kumimoji="1" lang="ja-JP" altLang="en-US" sz="1200" dirty="0">
                        <a:latin typeface="HG丸ｺﾞｼｯｸM-PRO" pitchFamily="50" charset="-128"/>
                        <a:ea typeface="HG丸ｺﾞｼｯｸM-PRO" pitchFamily="50" charset="-128"/>
                      </a:endParaRPr>
                    </a:p>
                  </a:txBody>
                  <a:tcPr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endParaRPr kumimoji="1" lang="ja-JP" altLang="en-US" sz="1200" dirty="0">
                        <a:latin typeface="HG丸ｺﾞｼｯｸM-PRO" pitchFamily="50" charset="-128"/>
                        <a:ea typeface="HG丸ｺﾞｼｯｸM-PRO" pitchFamily="50" charset="-128"/>
                      </a:endParaRPr>
                    </a:p>
                  </a:txBody>
                  <a:tcPr>
                    <a:lnL w="9525"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862954">
                <a:tc>
                  <a:txBody>
                    <a:bodyPr/>
                    <a:lstStyle/>
                    <a:p>
                      <a:pPr algn="ctr"/>
                      <a:r>
                        <a:rPr kumimoji="1" lang="ja-JP" altLang="en-US" sz="1200" dirty="0" smtClean="0">
                          <a:latin typeface="HG丸ｺﾞｼｯｸM-PRO" pitchFamily="50" charset="-128"/>
                          <a:ea typeface="HG丸ｺﾞｼｯｸM-PRO" pitchFamily="50" charset="-128"/>
                        </a:rPr>
                        <a:t>契約者</a:t>
                      </a:r>
                      <a:endParaRPr kumimoji="1" lang="ja-JP" altLang="en-US" sz="1200" dirty="0">
                        <a:latin typeface="HG丸ｺﾞｼｯｸM-PRO" pitchFamily="50" charset="-128"/>
                        <a:ea typeface="HG丸ｺﾞｼｯｸM-PRO" pitchFamily="50" charset="-128"/>
                      </a:endParaRPr>
                    </a:p>
                  </a:txBody>
                  <a:tcPr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endParaRPr kumimoji="1" lang="ja-JP" altLang="en-US" sz="1200" dirty="0">
                        <a:latin typeface="HG丸ｺﾞｼｯｸM-PRO" pitchFamily="50" charset="-128"/>
                        <a:ea typeface="HG丸ｺﾞｼｯｸM-PRO" pitchFamily="50" charset="-128"/>
                      </a:endParaRPr>
                    </a:p>
                  </a:txBody>
                  <a:tcPr>
                    <a:lnL w="9525"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200" dirty="0">
                        <a:latin typeface="HG丸ｺﾞｼｯｸM-PRO" pitchFamily="50" charset="-128"/>
                        <a:ea typeface="HG丸ｺﾞｼｯｸM-PRO" pitchFamily="50" charset="-128"/>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bl>
          </a:graphicData>
        </a:graphic>
      </p:graphicFrame>
      <p:sp>
        <p:nvSpPr>
          <p:cNvPr id="8" name="フローチャート : 書類 7"/>
          <p:cNvSpPr/>
          <p:nvPr/>
        </p:nvSpPr>
        <p:spPr>
          <a:xfrm>
            <a:off x="6084168" y="4725144"/>
            <a:ext cx="936104" cy="576064"/>
          </a:xfrm>
          <a:prstGeom prst="flowChartDocument">
            <a:avLst/>
          </a:prstGeom>
          <a:solidFill>
            <a:srgbClr val="FBD1E7"/>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latin typeface="HG丸ｺﾞｼｯｸM-PRO" pitchFamily="50" charset="-128"/>
                <a:ea typeface="HG丸ｺﾞｼｯｸM-PRO" pitchFamily="50" charset="-128"/>
              </a:rPr>
              <a:t>失効案内</a:t>
            </a:r>
            <a:endParaRPr lang="en-US" altLang="ja-JP" sz="900" dirty="0" smtClean="0">
              <a:solidFill>
                <a:schemeClr val="tx1"/>
              </a:solidFill>
              <a:latin typeface="HG丸ｺﾞｼｯｸM-PRO" pitchFamily="50" charset="-128"/>
              <a:ea typeface="HG丸ｺﾞｼｯｸM-PRO" pitchFamily="50" charset="-128"/>
            </a:endParaRPr>
          </a:p>
          <a:p>
            <a:pPr algn="ctr"/>
            <a:r>
              <a:rPr lang="ja-JP" altLang="en-US" sz="900" dirty="0" smtClean="0">
                <a:solidFill>
                  <a:schemeClr val="tx1"/>
                </a:solidFill>
                <a:latin typeface="HG丸ｺﾞｼｯｸM-PRO" pitchFamily="50" charset="-128"/>
                <a:ea typeface="HG丸ｺﾞｼｯｸM-PRO" pitchFamily="50" charset="-128"/>
              </a:rPr>
              <a:t>振込用紙発送</a:t>
            </a:r>
            <a:endParaRPr lang="en-US" altLang="ja-JP" sz="900" dirty="0" smtClean="0">
              <a:solidFill>
                <a:schemeClr val="tx1"/>
              </a:solidFill>
              <a:latin typeface="HG丸ｺﾞｼｯｸM-PRO" pitchFamily="50" charset="-128"/>
              <a:ea typeface="HG丸ｺﾞｼｯｸM-PRO" pitchFamily="50" charset="-128"/>
            </a:endParaRPr>
          </a:p>
          <a:p>
            <a:pPr algn="ctr"/>
            <a:r>
              <a:rPr lang="ja-JP" altLang="en-US" sz="900" dirty="0" smtClean="0">
                <a:solidFill>
                  <a:schemeClr val="tx1"/>
                </a:solidFill>
                <a:latin typeface="HG丸ｺﾞｼｯｸM-PRO" pitchFamily="50" charset="-128"/>
                <a:ea typeface="HG丸ｺﾞｼｯｸM-PRO" pitchFamily="50" charset="-128"/>
              </a:rPr>
              <a:t>（新規）</a:t>
            </a:r>
            <a:endParaRPr lang="en-US" altLang="ja-JP" sz="900" dirty="0" smtClean="0">
              <a:solidFill>
                <a:schemeClr val="tx1"/>
              </a:solidFill>
              <a:latin typeface="HG丸ｺﾞｼｯｸM-PRO" pitchFamily="50" charset="-128"/>
              <a:ea typeface="HG丸ｺﾞｼｯｸM-PRO" pitchFamily="50" charset="-128"/>
            </a:endParaRPr>
          </a:p>
        </p:txBody>
      </p:sp>
      <p:sp>
        <p:nvSpPr>
          <p:cNvPr id="9" name="二等辺三角形 8"/>
          <p:cNvSpPr/>
          <p:nvPr/>
        </p:nvSpPr>
        <p:spPr>
          <a:xfrm>
            <a:off x="1547664" y="2132856"/>
            <a:ext cx="144016" cy="14401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0" name="二等辺三角形 9"/>
          <p:cNvSpPr/>
          <p:nvPr/>
        </p:nvSpPr>
        <p:spPr>
          <a:xfrm>
            <a:off x="2483768" y="2132856"/>
            <a:ext cx="144016" cy="14401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2267744" y="2276872"/>
            <a:ext cx="720080" cy="415498"/>
          </a:xfrm>
          <a:prstGeom prst="rect">
            <a:avLst/>
          </a:prstGeom>
          <a:noFill/>
        </p:spPr>
        <p:txBody>
          <a:bodyPr wrap="square" rtlCol="0">
            <a:spAutoFit/>
          </a:bodyPr>
          <a:lstStyle/>
          <a:p>
            <a:pPr algn="ctr"/>
            <a:r>
              <a:rPr lang="en-US" altLang="ja-JP" sz="1050" b="1" dirty="0" smtClean="0">
                <a:latin typeface="HG丸ｺﾞｼｯｸM-PRO" pitchFamily="50" charset="-128"/>
                <a:ea typeface="HG丸ｺﾞｼｯｸM-PRO" pitchFamily="50" charset="-128"/>
              </a:rPr>
              <a:t>5</a:t>
            </a:r>
            <a:r>
              <a:rPr lang="ja-JP" altLang="en-US" sz="1050" b="1" dirty="0" smtClean="0">
                <a:latin typeface="HG丸ｺﾞｼｯｸM-PRO" pitchFamily="50" charset="-128"/>
                <a:ea typeface="HG丸ｺﾞｼｯｸM-PRO" pitchFamily="50" charset="-128"/>
              </a:rPr>
              <a:t>日ごろ</a:t>
            </a:r>
            <a:endParaRPr lang="en-US" altLang="ja-JP" sz="1050" b="1" dirty="0" smtClean="0">
              <a:latin typeface="HG丸ｺﾞｼｯｸM-PRO" pitchFamily="50" charset="-128"/>
              <a:ea typeface="HG丸ｺﾞｼｯｸM-PRO" pitchFamily="50" charset="-128"/>
            </a:endParaRPr>
          </a:p>
          <a:p>
            <a:pPr algn="ctr"/>
            <a:r>
              <a:rPr lang="ja-JP" altLang="en-US" sz="1050" b="1" dirty="0" smtClean="0">
                <a:latin typeface="HG丸ｺﾞｼｯｸM-PRO" pitchFamily="50" charset="-128"/>
                <a:ea typeface="HG丸ｺﾞｼｯｸM-PRO" pitchFamily="50" charset="-128"/>
              </a:rPr>
              <a:t>結果</a:t>
            </a:r>
            <a:r>
              <a:rPr lang="ja-JP" altLang="en-US" sz="1050" b="1" dirty="0">
                <a:latin typeface="HG丸ｺﾞｼｯｸM-PRO" pitchFamily="50" charset="-128"/>
                <a:ea typeface="HG丸ｺﾞｼｯｸM-PRO" pitchFamily="50" charset="-128"/>
              </a:rPr>
              <a:t>判明</a:t>
            </a:r>
            <a:endParaRPr kumimoji="1" lang="ja-JP" altLang="en-US" sz="1050" b="1" dirty="0">
              <a:latin typeface="HG丸ｺﾞｼｯｸM-PRO" pitchFamily="50" charset="-128"/>
              <a:ea typeface="HG丸ｺﾞｼｯｸM-PRO" pitchFamily="50" charset="-128"/>
            </a:endParaRPr>
          </a:p>
        </p:txBody>
      </p:sp>
      <p:cxnSp>
        <p:nvCxnSpPr>
          <p:cNvPr id="12" name="カギ線コネクタ 11"/>
          <p:cNvCxnSpPr>
            <a:stCxn id="27" idx="2"/>
            <a:endCxn id="11" idx="2"/>
          </p:cNvCxnSpPr>
          <p:nvPr/>
        </p:nvCxnSpPr>
        <p:spPr>
          <a:xfrm rot="5400000" flipH="1" flipV="1">
            <a:off x="2087724" y="2224318"/>
            <a:ext cx="72008" cy="1008112"/>
          </a:xfrm>
          <a:prstGeom prst="bentConnector3">
            <a:avLst>
              <a:gd name="adj1" fmla="val -317465"/>
            </a:avLst>
          </a:prstGeom>
          <a:ln w="15875">
            <a:solidFill>
              <a:schemeClr val="tx1"/>
            </a:solidFill>
            <a:headEnd type="none"/>
            <a:tailEnd type="arrow"/>
          </a:ln>
        </p:spPr>
        <p:style>
          <a:lnRef idx="1">
            <a:schemeClr val="accent1"/>
          </a:lnRef>
          <a:fillRef idx="0">
            <a:schemeClr val="accent1"/>
          </a:fillRef>
          <a:effectRef idx="0">
            <a:schemeClr val="accent1"/>
          </a:effectRef>
          <a:fontRef idx="minor">
            <a:schemeClr val="tx1"/>
          </a:fontRef>
        </p:style>
      </p:cxnSp>
      <p:sp>
        <p:nvSpPr>
          <p:cNvPr id="13" name="二等辺三角形 12"/>
          <p:cNvSpPr/>
          <p:nvPr/>
        </p:nvSpPr>
        <p:spPr>
          <a:xfrm>
            <a:off x="3347864" y="2132856"/>
            <a:ext cx="144016" cy="14401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3779912" y="2276872"/>
            <a:ext cx="720080" cy="369332"/>
          </a:xfrm>
          <a:prstGeom prst="rect">
            <a:avLst/>
          </a:prstGeom>
          <a:noFill/>
        </p:spPr>
        <p:txBody>
          <a:bodyPr wrap="square" rtlCol="0">
            <a:spAutoFit/>
          </a:bodyPr>
          <a:lstStyle/>
          <a:p>
            <a:pPr algn="ctr"/>
            <a:r>
              <a:rPr lang="en-US" altLang="ja-JP" sz="900" b="1" dirty="0" smtClean="0">
                <a:latin typeface="HG丸ｺﾞｼｯｸM-PRO" pitchFamily="50" charset="-128"/>
                <a:ea typeface="HG丸ｺﾞｼｯｸM-PRO" pitchFamily="50" charset="-128"/>
              </a:rPr>
              <a:t>5</a:t>
            </a:r>
            <a:r>
              <a:rPr lang="ja-JP" altLang="en-US" sz="900" b="1" dirty="0" smtClean="0">
                <a:latin typeface="HG丸ｺﾞｼｯｸM-PRO" pitchFamily="50" charset="-128"/>
                <a:ea typeface="HG丸ｺﾞｼｯｸM-PRO" pitchFamily="50" charset="-128"/>
              </a:rPr>
              <a:t>日ごろ</a:t>
            </a:r>
            <a:endParaRPr lang="en-US" altLang="ja-JP" sz="900" b="1" dirty="0" smtClean="0">
              <a:latin typeface="HG丸ｺﾞｼｯｸM-PRO" pitchFamily="50" charset="-128"/>
              <a:ea typeface="HG丸ｺﾞｼｯｸM-PRO" pitchFamily="50" charset="-128"/>
            </a:endParaRPr>
          </a:p>
          <a:p>
            <a:pPr algn="ctr"/>
            <a:r>
              <a:rPr lang="ja-JP" altLang="en-US" sz="900" b="1" dirty="0" smtClean="0">
                <a:latin typeface="HG丸ｺﾞｼｯｸM-PRO" pitchFamily="50" charset="-128"/>
                <a:ea typeface="HG丸ｺﾞｼｯｸM-PRO" pitchFamily="50" charset="-128"/>
              </a:rPr>
              <a:t>結果</a:t>
            </a:r>
            <a:r>
              <a:rPr lang="ja-JP" altLang="en-US" sz="900" b="1" dirty="0">
                <a:latin typeface="HG丸ｺﾞｼｯｸM-PRO" pitchFamily="50" charset="-128"/>
                <a:ea typeface="HG丸ｺﾞｼｯｸM-PRO" pitchFamily="50" charset="-128"/>
              </a:rPr>
              <a:t>判明</a:t>
            </a:r>
            <a:endParaRPr kumimoji="1" lang="ja-JP" altLang="en-US" sz="900" b="1" dirty="0">
              <a:latin typeface="HG丸ｺﾞｼｯｸM-PRO" pitchFamily="50" charset="-128"/>
              <a:ea typeface="HG丸ｺﾞｼｯｸM-PRO" pitchFamily="50" charset="-128"/>
            </a:endParaRPr>
          </a:p>
        </p:txBody>
      </p:sp>
      <p:sp>
        <p:nvSpPr>
          <p:cNvPr id="15" name="二等辺三角形 14"/>
          <p:cNvSpPr/>
          <p:nvPr/>
        </p:nvSpPr>
        <p:spPr>
          <a:xfrm>
            <a:off x="4067944" y="2132856"/>
            <a:ext cx="144016" cy="14401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cxnSp>
        <p:nvCxnSpPr>
          <p:cNvPr id="16" name="カギ線コネクタ 15"/>
          <p:cNvCxnSpPr>
            <a:stCxn id="20" idx="2"/>
            <a:endCxn id="14" idx="2"/>
          </p:cNvCxnSpPr>
          <p:nvPr/>
        </p:nvCxnSpPr>
        <p:spPr>
          <a:xfrm rot="5400000" flipH="1" flipV="1">
            <a:off x="3669577" y="2360495"/>
            <a:ext cx="184666" cy="756084"/>
          </a:xfrm>
          <a:prstGeom prst="bentConnector3">
            <a:avLst>
              <a:gd name="adj1" fmla="val -123791"/>
            </a:avLst>
          </a:prstGeom>
          <a:ln w="15875">
            <a:solidFill>
              <a:schemeClr val="tx1"/>
            </a:solidFill>
            <a:headEnd type="none"/>
            <a:tailEnd type="arrow"/>
          </a:ln>
        </p:spPr>
        <p:style>
          <a:lnRef idx="1">
            <a:schemeClr val="accent1"/>
          </a:lnRef>
          <a:fillRef idx="0">
            <a:schemeClr val="accent1"/>
          </a:fillRef>
          <a:effectRef idx="0">
            <a:schemeClr val="accent1"/>
          </a:effectRef>
          <a:fontRef idx="minor">
            <a:schemeClr val="tx1"/>
          </a:fontRef>
        </p:style>
      </p:cxnSp>
      <p:sp>
        <p:nvSpPr>
          <p:cNvPr id="17" name="二等辺三角形 16"/>
          <p:cNvSpPr/>
          <p:nvPr/>
        </p:nvSpPr>
        <p:spPr>
          <a:xfrm>
            <a:off x="6300192" y="2132856"/>
            <a:ext cx="144016" cy="14401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5940152" y="2276872"/>
            <a:ext cx="936104" cy="415498"/>
          </a:xfrm>
          <a:prstGeom prst="rect">
            <a:avLst/>
          </a:prstGeom>
          <a:noFill/>
        </p:spPr>
        <p:txBody>
          <a:bodyPr wrap="square" rtlCol="0">
            <a:spAutoFit/>
          </a:bodyPr>
          <a:lstStyle/>
          <a:p>
            <a:pPr algn="ctr"/>
            <a:r>
              <a:rPr lang="en-US" altLang="ja-JP" sz="1050" b="1" u="sng" dirty="0" smtClean="0">
                <a:solidFill>
                  <a:srgbClr val="FF0000"/>
                </a:solidFill>
                <a:latin typeface="HG丸ｺﾞｼｯｸM-PRO" pitchFamily="50" charset="-128"/>
                <a:ea typeface="HG丸ｺﾞｼｯｸM-PRO" pitchFamily="50" charset="-128"/>
              </a:rPr>
              <a:t>13</a:t>
            </a:r>
            <a:r>
              <a:rPr lang="ja-JP" altLang="en-US" sz="1050" b="1" u="sng" dirty="0" smtClean="0">
                <a:solidFill>
                  <a:srgbClr val="FF0000"/>
                </a:solidFill>
                <a:latin typeface="HG丸ｺﾞｼｯｸM-PRO" pitchFamily="50" charset="-128"/>
                <a:ea typeface="HG丸ｺﾞｼｯｸM-PRO" pitchFamily="50" charset="-128"/>
              </a:rPr>
              <a:t>日ごろ</a:t>
            </a:r>
            <a:endParaRPr lang="en-US" altLang="ja-JP" sz="1050" b="1" u="sng" dirty="0" smtClean="0">
              <a:solidFill>
                <a:srgbClr val="FF0000"/>
              </a:solidFill>
              <a:latin typeface="HG丸ｺﾞｼｯｸM-PRO" pitchFamily="50" charset="-128"/>
              <a:ea typeface="HG丸ｺﾞｼｯｸM-PRO" pitchFamily="50" charset="-128"/>
            </a:endParaRPr>
          </a:p>
          <a:p>
            <a:pPr algn="ctr"/>
            <a:r>
              <a:rPr kumimoji="1" lang="ja-JP" altLang="en-US" sz="1050" b="1" u="sng" dirty="0" smtClean="0">
                <a:solidFill>
                  <a:srgbClr val="FF0000"/>
                </a:solidFill>
                <a:latin typeface="HG丸ｺﾞｼｯｸM-PRO" pitchFamily="50" charset="-128"/>
                <a:ea typeface="HG丸ｺﾞｼｯｸM-PRO" pitchFamily="50" charset="-128"/>
              </a:rPr>
              <a:t>失効判定日</a:t>
            </a:r>
            <a:endParaRPr kumimoji="1" lang="ja-JP" altLang="en-US" sz="1050" b="1" u="sng" dirty="0">
              <a:solidFill>
                <a:srgbClr val="FF0000"/>
              </a:solidFill>
              <a:latin typeface="HG丸ｺﾞｼｯｸM-PRO" pitchFamily="50" charset="-128"/>
              <a:ea typeface="HG丸ｺﾞｼｯｸM-PRO" pitchFamily="50" charset="-128"/>
            </a:endParaRPr>
          </a:p>
        </p:txBody>
      </p:sp>
      <p:sp>
        <p:nvSpPr>
          <p:cNvPr id="19" name="左右矢印 18"/>
          <p:cNvSpPr/>
          <p:nvPr/>
        </p:nvSpPr>
        <p:spPr>
          <a:xfrm>
            <a:off x="2267744" y="3140968"/>
            <a:ext cx="2376264" cy="216024"/>
          </a:xfrm>
          <a:prstGeom prst="leftRightArrow">
            <a:avLst>
              <a:gd name="adj1" fmla="val 100000"/>
              <a:gd name="adj2" fmla="val 67348"/>
            </a:avLst>
          </a:prstGeom>
          <a:solidFill>
            <a:srgbClr val="FCD0DA"/>
          </a:solidFill>
          <a:ln>
            <a:solidFill>
              <a:srgbClr val="FCD0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solidFill>
                  <a:schemeClr val="tx1"/>
                </a:solidFill>
                <a:latin typeface="HG丸ｺﾞｼｯｸM-PRO" pitchFamily="50" charset="-128"/>
                <a:ea typeface="HG丸ｺﾞｼｯｸM-PRO" pitchFamily="50" charset="-128"/>
              </a:rPr>
              <a:t>払込猶予期間</a:t>
            </a:r>
            <a:endParaRPr kumimoji="1" lang="ja-JP" altLang="en-US" sz="1200" b="1" dirty="0">
              <a:solidFill>
                <a:schemeClr val="tx1"/>
              </a:solidFill>
              <a:latin typeface="HG丸ｺﾞｼｯｸM-PRO" pitchFamily="50" charset="-128"/>
              <a:ea typeface="HG丸ｺﾞｼｯｸM-PRO" pitchFamily="50" charset="-128"/>
            </a:endParaRPr>
          </a:p>
        </p:txBody>
      </p:sp>
      <p:sp>
        <p:nvSpPr>
          <p:cNvPr id="20" name="テキスト ボックス 19"/>
          <p:cNvSpPr txBox="1"/>
          <p:nvPr/>
        </p:nvSpPr>
        <p:spPr>
          <a:xfrm>
            <a:off x="2771800" y="2276872"/>
            <a:ext cx="1224136" cy="553998"/>
          </a:xfrm>
          <a:prstGeom prst="rect">
            <a:avLst/>
          </a:prstGeom>
          <a:noFill/>
        </p:spPr>
        <p:txBody>
          <a:bodyPr wrap="square" rtlCol="0">
            <a:spAutoFit/>
          </a:bodyPr>
          <a:lstStyle/>
          <a:p>
            <a:pPr algn="ctr"/>
            <a:r>
              <a:rPr lang="en-US" altLang="ja-JP" sz="1000" b="1" dirty="0" smtClean="0">
                <a:latin typeface="HG丸ｺﾞｼｯｸM-PRO" pitchFamily="50" charset="-128"/>
                <a:ea typeface="HG丸ｺﾞｼｯｸM-PRO" pitchFamily="50" charset="-128"/>
              </a:rPr>
              <a:t>27</a:t>
            </a:r>
            <a:r>
              <a:rPr lang="ja-JP" altLang="en-US" sz="1000" b="1" dirty="0" smtClean="0">
                <a:latin typeface="HG丸ｺﾞｼｯｸM-PRO" pitchFamily="50" charset="-128"/>
                <a:ea typeface="HG丸ｺﾞｼｯｸM-PRO" pitchFamily="50" charset="-128"/>
              </a:rPr>
              <a:t>日</a:t>
            </a:r>
            <a:endParaRPr lang="en-US" altLang="ja-JP" sz="1000" b="1" dirty="0" smtClean="0">
              <a:latin typeface="HG丸ｺﾞｼｯｸM-PRO" pitchFamily="50" charset="-128"/>
              <a:ea typeface="HG丸ｺﾞｼｯｸM-PRO" pitchFamily="50" charset="-128"/>
            </a:endParaRPr>
          </a:p>
          <a:p>
            <a:pPr algn="ctr"/>
            <a:r>
              <a:rPr kumimoji="1" lang="ja-JP" altLang="en-US" sz="1000" b="1" dirty="0" smtClean="0">
                <a:latin typeface="HG丸ｺﾞｼｯｸM-PRO" pitchFamily="50" charset="-128"/>
                <a:ea typeface="HG丸ｺﾞｼｯｸM-PRO" pitchFamily="50" charset="-128"/>
              </a:rPr>
              <a:t>振替不能</a:t>
            </a:r>
            <a:endParaRPr kumimoji="1" lang="en-US" altLang="ja-JP" sz="1000" b="1" dirty="0" smtClean="0">
              <a:latin typeface="HG丸ｺﾞｼｯｸM-PRO" pitchFamily="50" charset="-128"/>
              <a:ea typeface="HG丸ｺﾞｼｯｸM-PRO" pitchFamily="50" charset="-128"/>
            </a:endParaRPr>
          </a:p>
          <a:p>
            <a:pPr algn="ctr"/>
            <a:r>
              <a:rPr lang="ja-JP" altLang="en-US" sz="1000" b="1" dirty="0" smtClean="0">
                <a:latin typeface="HG丸ｺﾞｼｯｸM-PRO" pitchFamily="50" charset="-128"/>
                <a:ea typeface="HG丸ｺﾞｼｯｸM-PRO" pitchFamily="50" charset="-128"/>
              </a:rPr>
              <a:t>（併徴・再請求）</a:t>
            </a:r>
            <a:endParaRPr kumimoji="1" lang="ja-JP" altLang="en-US" sz="1000" b="1" dirty="0">
              <a:latin typeface="HG丸ｺﾞｼｯｸM-PRO" pitchFamily="50" charset="-128"/>
              <a:ea typeface="HG丸ｺﾞｼｯｸM-PRO" pitchFamily="50" charset="-128"/>
            </a:endParaRPr>
          </a:p>
        </p:txBody>
      </p:sp>
      <p:sp>
        <p:nvSpPr>
          <p:cNvPr id="23" name="フローチャート : 書類 22"/>
          <p:cNvSpPr/>
          <p:nvPr/>
        </p:nvSpPr>
        <p:spPr>
          <a:xfrm>
            <a:off x="2555776" y="3645024"/>
            <a:ext cx="1080120" cy="576064"/>
          </a:xfrm>
          <a:prstGeom prst="flowChartDocument">
            <a:avLst/>
          </a:prstGeom>
          <a:solidFill>
            <a:srgbClr val="FFFFCC"/>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HG丸ｺﾞｼｯｸM-PRO" pitchFamily="50" charset="-128"/>
                <a:ea typeface="HG丸ｺﾞｼｯｸM-PRO" pitchFamily="50" charset="-128"/>
              </a:rPr>
              <a:t>未収納追補版</a:t>
            </a:r>
            <a:endParaRPr kumimoji="1" lang="en-US" altLang="ja-JP" sz="900" dirty="0" smtClean="0">
              <a:solidFill>
                <a:schemeClr val="tx1"/>
              </a:solidFill>
              <a:latin typeface="HG丸ｺﾞｼｯｸM-PRO" pitchFamily="50" charset="-128"/>
              <a:ea typeface="HG丸ｺﾞｼｯｸM-PRO" pitchFamily="50" charset="-128"/>
            </a:endParaRPr>
          </a:p>
          <a:p>
            <a:pPr algn="ctr"/>
            <a:r>
              <a:rPr lang="ja-JP" altLang="en-US" sz="900" dirty="0" smtClean="0">
                <a:solidFill>
                  <a:schemeClr val="tx1"/>
                </a:solidFill>
                <a:latin typeface="HG丸ｺﾞｼｯｸM-PRO" pitchFamily="50" charset="-128"/>
                <a:ea typeface="HG丸ｺﾞｼｯｸM-PRO" pitchFamily="50" charset="-128"/>
              </a:rPr>
              <a:t>（代理店用）</a:t>
            </a:r>
            <a:endParaRPr kumimoji="1" lang="ja-JP" altLang="en-US" sz="900" dirty="0">
              <a:solidFill>
                <a:schemeClr val="tx1"/>
              </a:solidFill>
              <a:latin typeface="HG丸ｺﾞｼｯｸM-PRO" pitchFamily="50" charset="-128"/>
              <a:ea typeface="HG丸ｺﾞｼｯｸM-PRO" pitchFamily="50" charset="-128"/>
            </a:endParaRPr>
          </a:p>
        </p:txBody>
      </p:sp>
      <p:sp>
        <p:nvSpPr>
          <p:cNvPr id="24" name="フローチャート : 書類 23"/>
          <p:cNvSpPr/>
          <p:nvPr/>
        </p:nvSpPr>
        <p:spPr>
          <a:xfrm>
            <a:off x="971600" y="3645024"/>
            <a:ext cx="1080120" cy="576064"/>
          </a:xfrm>
          <a:prstGeom prst="flowChartDocument">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HG丸ｺﾞｼｯｸM-PRO" pitchFamily="50" charset="-128"/>
                <a:ea typeface="HG丸ｺﾞｼｯｸM-PRO" pitchFamily="50" charset="-128"/>
              </a:rPr>
              <a:t>未収納リスト</a:t>
            </a:r>
            <a:endParaRPr kumimoji="1" lang="en-US" altLang="ja-JP" sz="900" dirty="0" smtClean="0">
              <a:solidFill>
                <a:schemeClr val="tx1"/>
              </a:solidFill>
              <a:latin typeface="HG丸ｺﾞｼｯｸM-PRO" pitchFamily="50" charset="-128"/>
              <a:ea typeface="HG丸ｺﾞｼｯｸM-PRO" pitchFamily="50" charset="-128"/>
            </a:endParaRPr>
          </a:p>
          <a:p>
            <a:pPr algn="ctr"/>
            <a:r>
              <a:rPr lang="ja-JP" altLang="en-US" sz="900" dirty="0" smtClean="0">
                <a:solidFill>
                  <a:schemeClr val="tx1"/>
                </a:solidFill>
                <a:latin typeface="HG丸ｺﾞｼｯｸM-PRO" pitchFamily="50" charset="-128"/>
                <a:ea typeface="HG丸ｺﾞｼｯｸM-PRO" pitchFamily="50" charset="-128"/>
              </a:rPr>
              <a:t>（代理店用）</a:t>
            </a:r>
            <a:endParaRPr kumimoji="1" lang="ja-JP" altLang="en-US" sz="900" dirty="0">
              <a:solidFill>
                <a:schemeClr val="tx1"/>
              </a:solidFill>
              <a:latin typeface="HG丸ｺﾞｼｯｸM-PRO" pitchFamily="50" charset="-128"/>
              <a:ea typeface="HG丸ｺﾞｼｯｸM-PRO" pitchFamily="50" charset="-128"/>
            </a:endParaRPr>
          </a:p>
        </p:txBody>
      </p:sp>
      <p:sp>
        <p:nvSpPr>
          <p:cNvPr id="25" name="フローチャート : 書類 24"/>
          <p:cNvSpPr/>
          <p:nvPr/>
        </p:nvSpPr>
        <p:spPr>
          <a:xfrm>
            <a:off x="2555776" y="4653136"/>
            <a:ext cx="1080120" cy="576064"/>
          </a:xfrm>
          <a:prstGeom prst="flowChartDocument">
            <a:avLst/>
          </a:prstGeom>
          <a:solidFill>
            <a:srgbClr val="FBD1E7"/>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latin typeface="HG丸ｺﾞｼｯｸM-PRO" pitchFamily="50" charset="-128"/>
                <a:ea typeface="HG丸ｺﾞｼｯｸM-PRO" pitchFamily="50" charset="-128"/>
              </a:rPr>
              <a:t>振替のお知らせ</a:t>
            </a:r>
            <a:endParaRPr lang="en-US" altLang="ja-JP" sz="900" dirty="0" smtClean="0">
              <a:solidFill>
                <a:schemeClr val="tx1"/>
              </a:solidFill>
              <a:latin typeface="HG丸ｺﾞｼｯｸM-PRO" pitchFamily="50" charset="-128"/>
              <a:ea typeface="HG丸ｺﾞｼｯｸM-PRO" pitchFamily="50" charset="-128"/>
            </a:endParaRPr>
          </a:p>
          <a:p>
            <a:pPr algn="ctr"/>
            <a:r>
              <a:rPr kumimoji="1" lang="ja-JP" altLang="en-US" sz="900" dirty="0" smtClean="0">
                <a:solidFill>
                  <a:schemeClr val="tx1"/>
                </a:solidFill>
                <a:latin typeface="HG丸ｺﾞｼｯｸM-PRO" pitchFamily="50" charset="-128"/>
                <a:ea typeface="HG丸ｺﾞｼｯｸM-PRO" pitchFamily="50" charset="-128"/>
              </a:rPr>
              <a:t>（コンビニ払込票付）</a:t>
            </a:r>
            <a:endParaRPr kumimoji="1" lang="en-US" altLang="ja-JP" sz="900" dirty="0" smtClean="0">
              <a:solidFill>
                <a:schemeClr val="tx1"/>
              </a:solidFill>
              <a:latin typeface="HG丸ｺﾞｼｯｸM-PRO" pitchFamily="50" charset="-128"/>
              <a:ea typeface="HG丸ｺﾞｼｯｸM-PRO" pitchFamily="50" charset="-128"/>
            </a:endParaRPr>
          </a:p>
        </p:txBody>
      </p:sp>
      <p:sp>
        <p:nvSpPr>
          <p:cNvPr id="26" name="左右矢印 25"/>
          <p:cNvSpPr/>
          <p:nvPr/>
        </p:nvSpPr>
        <p:spPr>
          <a:xfrm>
            <a:off x="827584" y="3140968"/>
            <a:ext cx="1368152" cy="216024"/>
          </a:xfrm>
          <a:prstGeom prst="leftRightArrow">
            <a:avLst>
              <a:gd name="adj1" fmla="val 100000"/>
              <a:gd name="adj2" fmla="val 67348"/>
            </a:avLst>
          </a:prstGeom>
          <a:solidFill>
            <a:srgbClr val="FCD0DA"/>
          </a:solidFill>
          <a:ln>
            <a:solidFill>
              <a:srgbClr val="FCD0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HG丸ｺﾞｼｯｸM-PRO" pitchFamily="50" charset="-128"/>
                <a:ea typeface="HG丸ｺﾞｼｯｸM-PRO" pitchFamily="50" charset="-128"/>
              </a:rPr>
              <a:t>払込期月</a:t>
            </a:r>
            <a:endParaRPr kumimoji="1" lang="ja-JP" altLang="en-US" sz="1200" b="1" dirty="0">
              <a:solidFill>
                <a:schemeClr val="tx1"/>
              </a:solidFill>
              <a:latin typeface="HG丸ｺﾞｼｯｸM-PRO" pitchFamily="50" charset="-128"/>
              <a:ea typeface="HG丸ｺﾞｼｯｸM-PRO" pitchFamily="50" charset="-128"/>
            </a:endParaRPr>
          </a:p>
        </p:txBody>
      </p:sp>
      <p:sp>
        <p:nvSpPr>
          <p:cNvPr id="27" name="テキスト ボックス 26"/>
          <p:cNvSpPr txBox="1"/>
          <p:nvPr/>
        </p:nvSpPr>
        <p:spPr>
          <a:xfrm>
            <a:off x="1259632" y="2348880"/>
            <a:ext cx="720080" cy="415498"/>
          </a:xfrm>
          <a:prstGeom prst="rect">
            <a:avLst/>
          </a:prstGeom>
          <a:noFill/>
        </p:spPr>
        <p:txBody>
          <a:bodyPr wrap="square" rtlCol="0">
            <a:spAutoFit/>
          </a:bodyPr>
          <a:lstStyle/>
          <a:p>
            <a:pPr algn="ctr"/>
            <a:r>
              <a:rPr lang="en-US" altLang="ja-JP" sz="1050" b="1" dirty="0" smtClean="0">
                <a:latin typeface="HG丸ｺﾞｼｯｸM-PRO" pitchFamily="50" charset="-128"/>
                <a:ea typeface="HG丸ｺﾞｼｯｸM-PRO" pitchFamily="50" charset="-128"/>
              </a:rPr>
              <a:t>27</a:t>
            </a:r>
            <a:r>
              <a:rPr lang="ja-JP" altLang="en-US" sz="1050" b="1" dirty="0" smtClean="0">
                <a:latin typeface="HG丸ｺﾞｼｯｸM-PRO" pitchFamily="50" charset="-128"/>
                <a:ea typeface="HG丸ｺﾞｼｯｸM-PRO" pitchFamily="50" charset="-128"/>
              </a:rPr>
              <a:t>日</a:t>
            </a:r>
            <a:endParaRPr lang="en-US" altLang="ja-JP" sz="1050" b="1" dirty="0" smtClean="0">
              <a:latin typeface="HG丸ｺﾞｼｯｸM-PRO" pitchFamily="50" charset="-128"/>
              <a:ea typeface="HG丸ｺﾞｼｯｸM-PRO" pitchFamily="50" charset="-128"/>
            </a:endParaRPr>
          </a:p>
          <a:p>
            <a:pPr algn="ctr"/>
            <a:r>
              <a:rPr kumimoji="1" lang="ja-JP" altLang="en-US" sz="1050" b="1" dirty="0" smtClean="0">
                <a:latin typeface="HG丸ｺﾞｼｯｸM-PRO" pitchFamily="50" charset="-128"/>
                <a:ea typeface="HG丸ｺﾞｼｯｸM-PRO" pitchFamily="50" charset="-128"/>
              </a:rPr>
              <a:t>振替不能</a:t>
            </a:r>
            <a:endParaRPr kumimoji="1" lang="ja-JP" altLang="en-US" sz="1050" b="1" dirty="0">
              <a:latin typeface="HG丸ｺﾞｼｯｸM-PRO" pitchFamily="50" charset="-128"/>
              <a:ea typeface="HG丸ｺﾞｼｯｸM-PRO" pitchFamily="50" charset="-128"/>
            </a:endParaRPr>
          </a:p>
        </p:txBody>
      </p:sp>
      <p:sp>
        <p:nvSpPr>
          <p:cNvPr id="30" name="フローチャート : 結合子 29"/>
          <p:cNvSpPr/>
          <p:nvPr/>
        </p:nvSpPr>
        <p:spPr>
          <a:xfrm>
            <a:off x="3131840" y="5013176"/>
            <a:ext cx="792088" cy="288032"/>
          </a:xfrm>
          <a:prstGeom prst="flowChartConnector">
            <a:avLst/>
          </a:prstGeom>
          <a:solidFill>
            <a:srgbClr val="FFFF00"/>
          </a:solidFill>
          <a:ln>
            <a:solidFill>
              <a:srgbClr val="FFFF00"/>
            </a:solidFill>
          </a:ln>
        </p:spPr>
        <p:style>
          <a:lnRef idx="1">
            <a:schemeClr val="accent3"/>
          </a:lnRef>
          <a:fillRef idx="3">
            <a:schemeClr val="accent3"/>
          </a:fillRef>
          <a:effectRef idx="2">
            <a:schemeClr val="accent3"/>
          </a:effectRef>
          <a:fontRef idx="minor">
            <a:schemeClr val="lt1"/>
          </a:fontRef>
        </p:style>
        <p:txBody>
          <a:bodyPr rtlCol="0" anchor="ctr"/>
          <a:lstStyle/>
          <a:p>
            <a:pPr algn="ctr"/>
            <a:r>
              <a:rPr lang="ja-JP" altLang="en-US" sz="800" b="1" dirty="0" smtClean="0">
                <a:solidFill>
                  <a:schemeClr val="tx1"/>
                </a:solidFill>
                <a:latin typeface="+mn-ea"/>
              </a:rPr>
              <a:t>１８日頃</a:t>
            </a:r>
            <a:endParaRPr kumimoji="1" lang="ja-JP" altLang="en-US" sz="800" b="1" dirty="0">
              <a:solidFill>
                <a:schemeClr val="tx1"/>
              </a:solidFill>
              <a:latin typeface="+mn-ea"/>
            </a:endParaRPr>
          </a:p>
        </p:txBody>
      </p:sp>
      <p:pic>
        <p:nvPicPr>
          <p:cNvPr id="32" name="図 31" descr="ぽんぽん１.JPG"/>
          <p:cNvPicPr>
            <a:picLocks noChangeAspect="1"/>
          </p:cNvPicPr>
          <p:nvPr/>
        </p:nvPicPr>
        <p:blipFill>
          <a:blip r:embed="rId2" cstate="print">
            <a:clrChange>
              <a:clrFrom>
                <a:srgbClr val="FFFFFF"/>
              </a:clrFrom>
              <a:clrTo>
                <a:srgbClr val="FFFFFF">
                  <a:alpha val="0"/>
                </a:srgbClr>
              </a:clrTo>
            </a:clrChange>
          </a:blip>
          <a:stretch>
            <a:fillRect/>
          </a:stretch>
        </p:blipFill>
        <p:spPr>
          <a:xfrm>
            <a:off x="5004048" y="4365104"/>
            <a:ext cx="858326" cy="792088"/>
          </a:xfrm>
          <a:prstGeom prst="rect">
            <a:avLst/>
          </a:prstGeom>
        </p:spPr>
      </p:pic>
      <p:sp>
        <p:nvSpPr>
          <p:cNvPr id="33" name="左右矢印 32"/>
          <p:cNvSpPr/>
          <p:nvPr/>
        </p:nvSpPr>
        <p:spPr>
          <a:xfrm>
            <a:off x="4788024" y="3140968"/>
            <a:ext cx="2664296" cy="216024"/>
          </a:xfrm>
          <a:prstGeom prst="leftRightArrow">
            <a:avLst>
              <a:gd name="adj1" fmla="val 100000"/>
              <a:gd name="adj2" fmla="val 67348"/>
            </a:avLst>
          </a:prstGeom>
          <a:solidFill>
            <a:srgbClr val="FCD0DA"/>
          </a:solidFill>
          <a:ln>
            <a:solidFill>
              <a:srgbClr val="FCD0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HG丸ｺﾞｼｯｸM-PRO" pitchFamily="50" charset="-128"/>
                <a:ea typeface="HG丸ｺﾞｼｯｸM-PRO" pitchFamily="50" charset="-128"/>
              </a:rPr>
              <a:t>★失効取消期間★</a:t>
            </a:r>
            <a:endParaRPr kumimoji="1" lang="ja-JP" altLang="en-US" sz="1200" b="1" dirty="0">
              <a:solidFill>
                <a:schemeClr val="tx1"/>
              </a:solidFill>
              <a:latin typeface="HG丸ｺﾞｼｯｸM-PRO" pitchFamily="50" charset="-128"/>
              <a:ea typeface="HG丸ｺﾞｼｯｸM-PRO" pitchFamily="50" charset="-128"/>
            </a:endParaRPr>
          </a:p>
        </p:txBody>
      </p:sp>
      <p:sp>
        <p:nvSpPr>
          <p:cNvPr id="35" name="角丸四角形吹き出し 34"/>
          <p:cNvSpPr/>
          <p:nvPr/>
        </p:nvSpPr>
        <p:spPr>
          <a:xfrm>
            <a:off x="4355976" y="3573016"/>
            <a:ext cx="1512168" cy="432048"/>
          </a:xfrm>
          <a:prstGeom prst="wedgeRoundRectCallout">
            <a:avLst>
              <a:gd name="adj1" fmla="val 68491"/>
              <a:gd name="adj2" fmla="val 101861"/>
              <a:gd name="adj3" fmla="val 16667"/>
            </a:avLst>
          </a:prstGeom>
          <a:ln w="19050"/>
          <a:effectLst>
            <a:glow rad="63500">
              <a:schemeClr val="accent1">
                <a:satMod val="175000"/>
                <a:alpha val="40000"/>
              </a:schemeClr>
            </a:glow>
          </a:effectLst>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900" dirty="0" smtClean="0"/>
              <a:t>リストで失効取消期間を確認してください！</a:t>
            </a:r>
          </a:p>
        </p:txBody>
      </p:sp>
      <p:sp>
        <p:nvSpPr>
          <p:cNvPr id="36" name="フローチャート : 書類 35"/>
          <p:cNvSpPr/>
          <p:nvPr/>
        </p:nvSpPr>
        <p:spPr>
          <a:xfrm>
            <a:off x="6012160" y="3573016"/>
            <a:ext cx="1224136" cy="864096"/>
          </a:xfrm>
          <a:prstGeom prst="flowChartDocument">
            <a:avLst/>
          </a:prstGeom>
          <a:solidFill>
            <a:schemeClr val="accent5">
              <a:lumMod val="20000"/>
              <a:lumOff val="8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latin typeface="HG丸ｺﾞｼｯｸM-PRO" pitchFamily="50" charset="-128"/>
                <a:ea typeface="HG丸ｺﾞｼｯｸM-PRO" pitchFamily="50" charset="-128"/>
              </a:rPr>
              <a:t>失効・自動振替貸付・自動延長定期保険適用契約リスト（代理店用）</a:t>
            </a:r>
            <a:endParaRPr kumimoji="1" lang="ja-JP" altLang="en-US" sz="900" dirty="0">
              <a:solidFill>
                <a:schemeClr val="tx1"/>
              </a:solidFill>
              <a:latin typeface="HG丸ｺﾞｼｯｸM-PRO" pitchFamily="50" charset="-128"/>
              <a:ea typeface="HG丸ｺﾞｼｯｸM-PRO" pitchFamily="50" charset="-128"/>
            </a:endParaRPr>
          </a:p>
        </p:txBody>
      </p:sp>
      <p:sp>
        <p:nvSpPr>
          <p:cNvPr id="37" name="左右矢印 36"/>
          <p:cNvSpPr/>
          <p:nvPr/>
        </p:nvSpPr>
        <p:spPr>
          <a:xfrm>
            <a:off x="7452320" y="3068960"/>
            <a:ext cx="1512168" cy="288032"/>
          </a:xfrm>
          <a:prstGeom prst="leftRightArrow">
            <a:avLst>
              <a:gd name="adj1" fmla="val 100000"/>
              <a:gd name="adj2" fmla="val 67348"/>
            </a:avLst>
          </a:prstGeom>
          <a:solidFill>
            <a:srgbClr val="FCD0DA"/>
          </a:solidFill>
          <a:ln>
            <a:solidFill>
              <a:srgbClr val="FCD0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smtClean="0">
                <a:solidFill>
                  <a:schemeClr val="tx1"/>
                </a:solidFill>
                <a:latin typeface="HG丸ｺﾞｼｯｸM-PRO" pitchFamily="50" charset="-128"/>
                <a:ea typeface="HG丸ｺﾞｼｯｸM-PRO" pitchFamily="50" charset="-128"/>
              </a:rPr>
              <a:t>簡易復活期間</a:t>
            </a:r>
            <a:endParaRPr kumimoji="1" lang="ja-JP" altLang="en-US" sz="1000" b="1" dirty="0">
              <a:solidFill>
                <a:schemeClr val="tx1"/>
              </a:solidFill>
              <a:latin typeface="HG丸ｺﾞｼｯｸM-PRO" pitchFamily="50" charset="-128"/>
              <a:ea typeface="HG丸ｺﾞｼｯｸM-PRO" pitchFamily="50" charset="-128"/>
            </a:endParaRPr>
          </a:p>
        </p:txBody>
      </p:sp>
      <p:sp>
        <p:nvSpPr>
          <p:cNvPr id="39" name="フローチャート : 書類 38"/>
          <p:cNvSpPr/>
          <p:nvPr/>
        </p:nvSpPr>
        <p:spPr>
          <a:xfrm>
            <a:off x="7596336" y="3501008"/>
            <a:ext cx="1296144" cy="936104"/>
          </a:xfrm>
          <a:prstGeom prst="flowChartDocument">
            <a:avLst/>
          </a:prstGeom>
          <a:solidFill>
            <a:schemeClr val="accent5">
              <a:lumMod val="20000"/>
              <a:lumOff val="8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900" dirty="0" smtClean="0">
              <a:solidFill>
                <a:schemeClr val="tx1"/>
              </a:solidFill>
              <a:latin typeface="HG丸ｺﾞｼｯｸM-PRO" pitchFamily="50" charset="-128"/>
              <a:ea typeface="HG丸ｺﾞｼｯｸM-PRO" pitchFamily="50" charset="-128"/>
            </a:endParaRPr>
          </a:p>
          <a:p>
            <a:r>
              <a:rPr lang="ja-JP" altLang="en-US" sz="900" dirty="0" smtClean="0">
                <a:solidFill>
                  <a:schemeClr val="tx1"/>
                </a:solidFill>
                <a:latin typeface="HG丸ｺﾞｼｯｸM-PRO" pitchFamily="50" charset="-128"/>
                <a:ea typeface="HG丸ｺﾞｼｯｸM-PRO" pitchFamily="50" charset="-128"/>
              </a:rPr>
              <a:t>失効・自動振替貸付・自動延長定期保険適用契約リスト（代理店用）</a:t>
            </a:r>
          </a:p>
          <a:p>
            <a:pPr algn="ctr"/>
            <a:endParaRPr kumimoji="1" lang="ja-JP" altLang="en-US" sz="900" dirty="0">
              <a:solidFill>
                <a:schemeClr val="tx1"/>
              </a:solidFill>
              <a:latin typeface="HG丸ｺﾞｼｯｸM-PRO" pitchFamily="50" charset="-128"/>
              <a:ea typeface="HG丸ｺﾞｼｯｸM-PRO" pitchFamily="50" charset="-128"/>
            </a:endParaRPr>
          </a:p>
        </p:txBody>
      </p:sp>
      <p:sp>
        <p:nvSpPr>
          <p:cNvPr id="40" name="フローチャート : 書類 39"/>
          <p:cNvSpPr/>
          <p:nvPr/>
        </p:nvSpPr>
        <p:spPr>
          <a:xfrm>
            <a:off x="7812360" y="4581128"/>
            <a:ext cx="936104" cy="576064"/>
          </a:xfrm>
          <a:prstGeom prst="flowChartDocument">
            <a:avLst/>
          </a:prstGeom>
          <a:solidFill>
            <a:srgbClr val="FBD1E7"/>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latin typeface="HG丸ｺﾞｼｯｸM-PRO" pitchFamily="50" charset="-128"/>
                <a:ea typeface="HG丸ｺﾞｼｯｸM-PRO" pitchFamily="50" charset="-128"/>
              </a:rPr>
              <a:t>失効案内</a:t>
            </a:r>
            <a:endParaRPr lang="en-US" altLang="ja-JP" sz="900" dirty="0" smtClean="0">
              <a:solidFill>
                <a:schemeClr val="tx1"/>
              </a:solidFill>
              <a:latin typeface="HG丸ｺﾞｼｯｸM-PRO" pitchFamily="50" charset="-128"/>
              <a:ea typeface="HG丸ｺﾞｼｯｸM-PRO" pitchFamily="50" charset="-128"/>
            </a:endParaRPr>
          </a:p>
          <a:p>
            <a:pPr algn="ctr"/>
            <a:r>
              <a:rPr lang="ja-JP" altLang="en-US" sz="900" dirty="0" smtClean="0">
                <a:solidFill>
                  <a:schemeClr val="tx1"/>
                </a:solidFill>
                <a:latin typeface="HG丸ｺﾞｼｯｸM-PRO" pitchFamily="50" charset="-128"/>
                <a:ea typeface="HG丸ｺﾞｼｯｸM-PRO" pitchFamily="50" charset="-128"/>
              </a:rPr>
              <a:t>告知書付発送</a:t>
            </a:r>
            <a:endParaRPr lang="en-US" altLang="ja-JP" sz="900" dirty="0" smtClean="0">
              <a:solidFill>
                <a:schemeClr val="tx1"/>
              </a:solidFill>
              <a:latin typeface="HG丸ｺﾞｼｯｸM-PRO" pitchFamily="50" charset="-128"/>
              <a:ea typeface="HG丸ｺﾞｼｯｸM-PRO" pitchFamily="50" charset="-128"/>
            </a:endParaRPr>
          </a:p>
        </p:txBody>
      </p:sp>
      <p:sp>
        <p:nvSpPr>
          <p:cNvPr id="41" name="テキスト ボックス 40"/>
          <p:cNvSpPr txBox="1"/>
          <p:nvPr/>
        </p:nvSpPr>
        <p:spPr>
          <a:xfrm>
            <a:off x="251520" y="692696"/>
            <a:ext cx="8784976" cy="830997"/>
          </a:xfrm>
          <a:prstGeom prst="rect">
            <a:avLst/>
          </a:prstGeom>
          <a:noFill/>
        </p:spPr>
        <p:txBody>
          <a:bodyPr wrap="square" rtlCol="0">
            <a:spAutoFit/>
          </a:bodyPr>
          <a:lstStyle/>
          <a:p>
            <a:pPr algn="l"/>
            <a:r>
              <a:rPr lang="ja-JP" altLang="en-US" sz="1600" dirty="0" smtClean="0">
                <a:latin typeface="HG丸ｺﾞｼｯｸM-PRO" pitchFamily="50" charset="-128"/>
                <a:ea typeface="HG丸ｺﾞｼｯｸM-PRO" pitchFamily="50" charset="-128"/>
              </a:rPr>
              <a:t>＜２＞年払</a:t>
            </a:r>
            <a:r>
              <a:rPr lang="ja-JP" altLang="en-US" dirty="0" smtClean="0">
                <a:latin typeface="HG丸ｺﾞｼｯｸM-PRO" pitchFamily="50" charset="-128"/>
                <a:ea typeface="HG丸ｺﾞｼｯｸM-PRO" pitchFamily="50" charset="-128"/>
              </a:rPr>
              <a:t>・</a:t>
            </a:r>
            <a:r>
              <a:rPr lang="ja-JP" altLang="en-US" sz="1600" dirty="0" smtClean="0">
                <a:latin typeface="HG丸ｺﾞｼｯｸM-PRO" pitchFamily="50" charset="-128"/>
                <a:ea typeface="HG丸ｺﾞｼｯｸM-PRO" pitchFamily="50" charset="-128"/>
              </a:rPr>
              <a:t>半年払 ＣＳＳ扱いの契約の場合</a:t>
            </a:r>
            <a:endParaRPr lang="en-US" altLang="ja-JP" dirty="0" smtClean="0">
              <a:latin typeface="HG丸ｺﾞｼｯｸM-PRO" pitchFamily="50" charset="-128"/>
              <a:ea typeface="HG丸ｺﾞｼｯｸM-PRO" pitchFamily="50" charset="-128"/>
            </a:endParaRPr>
          </a:p>
          <a:p>
            <a:pPr algn="l"/>
            <a:r>
              <a:rPr lang="ja-JP" altLang="en-US" sz="1600" dirty="0" smtClean="0">
                <a:latin typeface="HG丸ｺﾞｼｯｸM-PRO" pitchFamily="50" charset="-128"/>
                <a:ea typeface="HG丸ｺﾞｼｯｸM-PRO" pitchFamily="50" charset="-128"/>
              </a:rPr>
              <a:t>契約日：</a:t>
            </a:r>
            <a:r>
              <a:rPr lang="en-US" altLang="ja-JP" sz="1600" dirty="0" smtClean="0">
                <a:latin typeface="HG丸ｺﾞｼｯｸM-PRO" pitchFamily="50" charset="-128"/>
                <a:ea typeface="HG丸ｺﾞｼｯｸM-PRO" pitchFamily="50" charset="-128"/>
              </a:rPr>
              <a:t>8</a:t>
            </a:r>
            <a:r>
              <a:rPr lang="ja-JP" altLang="en-US" sz="1600" dirty="0" smtClean="0">
                <a:latin typeface="HG丸ｺﾞｼｯｸM-PRO" pitchFamily="50" charset="-128"/>
                <a:ea typeface="HG丸ｺﾞｼｯｸM-PRO" pitchFamily="50" charset="-128"/>
              </a:rPr>
              <a:t>月</a:t>
            </a:r>
            <a:r>
              <a:rPr lang="en-US" altLang="ja-JP" sz="1600" dirty="0" smtClean="0">
                <a:latin typeface="HG丸ｺﾞｼｯｸM-PRO" pitchFamily="50" charset="-128"/>
                <a:ea typeface="HG丸ｺﾞｼｯｸM-PRO" pitchFamily="50" charset="-128"/>
              </a:rPr>
              <a:t>10</a:t>
            </a:r>
            <a:r>
              <a:rPr lang="ja-JP" altLang="en-US" sz="1600" dirty="0" smtClean="0">
                <a:latin typeface="HG丸ｺﾞｼｯｸM-PRO" pitchFamily="50" charset="-128"/>
                <a:ea typeface="HG丸ｺﾞｼｯｸM-PRO" pitchFamily="50" charset="-128"/>
              </a:rPr>
              <a:t>日  </a:t>
            </a:r>
            <a:r>
              <a:rPr lang="en-US" altLang="ja-JP" sz="1600" dirty="0" smtClean="0">
                <a:latin typeface="HG丸ｺﾞｼｯｸM-PRO" pitchFamily="50" charset="-128"/>
                <a:ea typeface="HG丸ｺﾞｼｯｸM-PRO" pitchFamily="50" charset="-128"/>
              </a:rPr>
              <a:t>10</a:t>
            </a:r>
            <a:r>
              <a:rPr lang="ja-JP" altLang="en-US" sz="1600" dirty="0" smtClean="0">
                <a:latin typeface="HG丸ｺﾞｼｯｸM-PRO" pitchFamily="50" charset="-128"/>
                <a:ea typeface="HG丸ｺﾞｼｯｸM-PRO" pitchFamily="50" charset="-128"/>
              </a:rPr>
              <a:t>月</a:t>
            </a:r>
            <a:r>
              <a:rPr lang="en-US" altLang="ja-JP" sz="1600" dirty="0" smtClean="0">
                <a:latin typeface="HG丸ｺﾞｼｯｸM-PRO" pitchFamily="50" charset="-128"/>
                <a:ea typeface="HG丸ｺﾞｼｯｸM-PRO" pitchFamily="50" charset="-128"/>
              </a:rPr>
              <a:t>11</a:t>
            </a:r>
            <a:r>
              <a:rPr lang="ja-JP" altLang="en-US" sz="1600" dirty="0" smtClean="0">
                <a:latin typeface="HG丸ｺﾞｼｯｸM-PRO" pitchFamily="50" charset="-128"/>
                <a:ea typeface="HG丸ｺﾞｼｯｸM-PRO" pitchFamily="50" charset="-128"/>
              </a:rPr>
              <a:t>日失効の場合、失効取消期間は</a:t>
            </a:r>
            <a:r>
              <a:rPr lang="en-US" altLang="ja-JP" sz="1600" dirty="0" smtClean="0">
                <a:solidFill>
                  <a:srgbClr val="FF0000"/>
                </a:solidFill>
                <a:latin typeface="HG丸ｺﾞｼｯｸM-PRO" pitchFamily="50" charset="-128"/>
                <a:ea typeface="HG丸ｺﾞｼｯｸM-PRO" pitchFamily="50" charset="-128"/>
              </a:rPr>
              <a:t>11</a:t>
            </a:r>
            <a:r>
              <a:rPr lang="ja-JP" altLang="en-US" sz="1600" dirty="0" smtClean="0">
                <a:solidFill>
                  <a:srgbClr val="FF0000"/>
                </a:solidFill>
                <a:latin typeface="HG丸ｺﾞｼｯｸM-PRO" pitchFamily="50" charset="-128"/>
                <a:ea typeface="HG丸ｺﾞｼｯｸM-PRO" pitchFamily="50" charset="-128"/>
              </a:rPr>
              <a:t>月</a:t>
            </a:r>
            <a:r>
              <a:rPr lang="en-US" altLang="ja-JP" sz="1600" dirty="0" smtClean="0">
                <a:solidFill>
                  <a:srgbClr val="FF0000"/>
                </a:solidFill>
                <a:latin typeface="HG丸ｺﾞｼｯｸM-PRO" pitchFamily="50" charset="-128"/>
                <a:ea typeface="HG丸ｺﾞｼｯｸM-PRO" pitchFamily="50" charset="-128"/>
              </a:rPr>
              <a:t>30</a:t>
            </a:r>
            <a:r>
              <a:rPr lang="ja-JP" altLang="en-US" sz="1600" dirty="0" smtClean="0">
                <a:solidFill>
                  <a:srgbClr val="FF0000"/>
                </a:solidFill>
                <a:latin typeface="HG丸ｺﾞｼｯｸM-PRO" pitchFamily="50" charset="-128"/>
                <a:ea typeface="HG丸ｺﾞｼｯｸM-PRO" pitchFamily="50" charset="-128"/>
              </a:rPr>
              <a:t>日</a:t>
            </a:r>
            <a:r>
              <a:rPr lang="ja-JP" altLang="en-US" sz="1600" dirty="0" smtClean="0">
                <a:latin typeface="HG丸ｺﾞｼｯｸM-PRO" pitchFamily="50" charset="-128"/>
                <a:ea typeface="HG丸ｺﾞｼｯｸM-PRO" pitchFamily="50" charset="-128"/>
              </a:rPr>
              <a:t>です。</a:t>
            </a:r>
            <a:endParaRPr lang="en-US" altLang="ja-JP" sz="1600" dirty="0" smtClean="0">
              <a:latin typeface="HG丸ｺﾞｼｯｸM-PRO" pitchFamily="50" charset="-128"/>
              <a:ea typeface="HG丸ｺﾞｼｯｸM-PRO" pitchFamily="50" charset="-128"/>
            </a:endParaRPr>
          </a:p>
          <a:p>
            <a:pPr algn="l"/>
            <a:r>
              <a:rPr kumimoji="1" lang="en-US" altLang="ja-JP" sz="1600" dirty="0" smtClean="0">
                <a:solidFill>
                  <a:srgbClr val="FF0000"/>
                </a:solidFill>
                <a:latin typeface="HG丸ｺﾞｼｯｸM-PRO" pitchFamily="50" charset="-128"/>
                <a:ea typeface="HG丸ｺﾞｼｯｸM-PRO" pitchFamily="50" charset="-128"/>
              </a:rPr>
              <a:t>※</a:t>
            </a:r>
            <a:r>
              <a:rPr kumimoji="1" lang="ja-JP" altLang="en-US" sz="1600" dirty="0" smtClean="0">
                <a:solidFill>
                  <a:srgbClr val="FF0000"/>
                </a:solidFill>
                <a:latin typeface="HG丸ｺﾞｼｯｸM-PRO" pitchFamily="50" charset="-128"/>
                <a:ea typeface="HG丸ｺﾞｼｯｸM-PRO" pitchFamily="50" charset="-128"/>
              </a:rPr>
              <a:t>簡易復活期間は現行通り</a:t>
            </a:r>
            <a:r>
              <a:rPr kumimoji="1" lang="ja-JP" altLang="en-US" sz="1600" u="sng" dirty="0" smtClean="0">
                <a:solidFill>
                  <a:srgbClr val="FF0000"/>
                </a:solidFill>
                <a:latin typeface="HG丸ｺﾞｼｯｸM-PRO" pitchFamily="50" charset="-128"/>
                <a:ea typeface="HG丸ｺﾞｼｯｸM-PRO" pitchFamily="50" charset="-128"/>
              </a:rPr>
              <a:t>失効日から３ヶ月</a:t>
            </a:r>
            <a:r>
              <a:rPr kumimoji="1" lang="ja-JP" altLang="en-US" sz="1600" dirty="0" smtClean="0">
                <a:solidFill>
                  <a:srgbClr val="FF0000"/>
                </a:solidFill>
                <a:latin typeface="HG丸ｺﾞｼｯｸM-PRO" pitchFamily="50" charset="-128"/>
                <a:ea typeface="HG丸ｺﾞｼｯｸM-PRO" pitchFamily="50" charset="-128"/>
              </a:rPr>
              <a:t>です。</a:t>
            </a:r>
            <a:endParaRPr kumimoji="1" lang="ja-JP" altLang="en-US" sz="1600" dirty="0">
              <a:solidFill>
                <a:srgbClr val="FF0000"/>
              </a:solidFill>
              <a:latin typeface="HG丸ｺﾞｼｯｸM-PRO" pitchFamily="50" charset="-128"/>
              <a:ea typeface="HG丸ｺﾞｼｯｸM-PRO" pitchFamily="50" charset="-128"/>
            </a:endParaRPr>
          </a:p>
        </p:txBody>
      </p:sp>
      <p:sp>
        <p:nvSpPr>
          <p:cNvPr id="44" name="フローチャート : 結合子 43"/>
          <p:cNvSpPr/>
          <p:nvPr/>
        </p:nvSpPr>
        <p:spPr>
          <a:xfrm>
            <a:off x="8100392" y="4149080"/>
            <a:ext cx="792088" cy="288032"/>
          </a:xfrm>
          <a:prstGeom prst="flowChartConnector">
            <a:avLst/>
          </a:prstGeom>
          <a:solidFill>
            <a:srgbClr val="FFFF00"/>
          </a:solidFill>
          <a:ln>
            <a:solidFill>
              <a:srgbClr val="FFFF00"/>
            </a:solidFill>
          </a:ln>
        </p:spPr>
        <p:style>
          <a:lnRef idx="1">
            <a:schemeClr val="accent3"/>
          </a:lnRef>
          <a:fillRef idx="3">
            <a:schemeClr val="accent3"/>
          </a:fillRef>
          <a:effectRef idx="2">
            <a:schemeClr val="accent3"/>
          </a:effectRef>
          <a:fontRef idx="minor">
            <a:schemeClr val="lt1"/>
          </a:fontRef>
        </p:style>
        <p:txBody>
          <a:bodyPr rtlCol="0" anchor="ctr"/>
          <a:lstStyle/>
          <a:p>
            <a:r>
              <a:rPr lang="ja-JP" altLang="en-US" sz="800" dirty="0" smtClean="0">
                <a:solidFill>
                  <a:schemeClr val="tx1"/>
                </a:solidFill>
                <a:latin typeface="+mn-ea"/>
              </a:rPr>
              <a:t>１８日頃</a:t>
            </a:r>
            <a:endParaRPr lang="ja-JP" altLang="en-US" sz="800" dirty="0">
              <a:solidFill>
                <a:schemeClr val="tx1"/>
              </a:solidFill>
              <a:latin typeface="+mn-ea"/>
            </a:endParaRPr>
          </a:p>
        </p:txBody>
      </p:sp>
      <p:sp>
        <p:nvSpPr>
          <p:cNvPr id="45" name="フローチャート : 結合子 44"/>
          <p:cNvSpPr/>
          <p:nvPr/>
        </p:nvSpPr>
        <p:spPr>
          <a:xfrm>
            <a:off x="8100392" y="5013176"/>
            <a:ext cx="792088" cy="288032"/>
          </a:xfrm>
          <a:prstGeom prst="flowChartConnector">
            <a:avLst/>
          </a:prstGeom>
          <a:solidFill>
            <a:srgbClr val="FFFF00"/>
          </a:solidFill>
          <a:ln>
            <a:solidFill>
              <a:srgbClr val="FFFF00"/>
            </a:solidFill>
          </a:ln>
        </p:spPr>
        <p:style>
          <a:lnRef idx="1">
            <a:schemeClr val="accent3"/>
          </a:lnRef>
          <a:fillRef idx="3">
            <a:schemeClr val="accent3"/>
          </a:fillRef>
          <a:effectRef idx="2">
            <a:schemeClr val="accent3"/>
          </a:effectRef>
          <a:fontRef idx="minor">
            <a:schemeClr val="lt1"/>
          </a:fontRef>
        </p:style>
        <p:txBody>
          <a:bodyPr rtlCol="0" anchor="ctr"/>
          <a:lstStyle/>
          <a:p>
            <a:pPr algn="ctr"/>
            <a:r>
              <a:rPr kumimoji="1" lang="en-US" altLang="ja-JP" sz="800" b="1" dirty="0" smtClean="0">
                <a:solidFill>
                  <a:schemeClr val="tx1"/>
                </a:solidFill>
                <a:latin typeface="+mn-ea"/>
              </a:rPr>
              <a:t>6</a:t>
            </a:r>
            <a:r>
              <a:rPr kumimoji="1" lang="ja-JP" altLang="en-US" sz="800" b="1" dirty="0" smtClean="0">
                <a:solidFill>
                  <a:schemeClr val="tx1"/>
                </a:solidFill>
                <a:latin typeface="+mn-ea"/>
              </a:rPr>
              <a:t>日頃</a:t>
            </a:r>
            <a:endParaRPr kumimoji="1" lang="ja-JP" altLang="en-US" sz="800" b="1" dirty="0">
              <a:solidFill>
                <a:schemeClr val="tx1"/>
              </a:solidFill>
              <a:latin typeface="+mn-ea"/>
            </a:endParaRPr>
          </a:p>
        </p:txBody>
      </p:sp>
      <p:sp>
        <p:nvSpPr>
          <p:cNvPr id="47" name="フローチャート : 結合子 46"/>
          <p:cNvSpPr/>
          <p:nvPr/>
        </p:nvSpPr>
        <p:spPr>
          <a:xfrm>
            <a:off x="6660232" y="5013176"/>
            <a:ext cx="792088" cy="288032"/>
          </a:xfrm>
          <a:prstGeom prst="flowChartConnector">
            <a:avLst/>
          </a:prstGeom>
          <a:solidFill>
            <a:srgbClr val="FFFF00"/>
          </a:solidFill>
          <a:ln>
            <a:solidFill>
              <a:srgbClr val="FFFF00"/>
            </a:solidFill>
          </a:ln>
        </p:spPr>
        <p:style>
          <a:lnRef idx="1">
            <a:schemeClr val="accent3"/>
          </a:lnRef>
          <a:fillRef idx="3">
            <a:schemeClr val="accent3"/>
          </a:fillRef>
          <a:effectRef idx="2">
            <a:schemeClr val="accent3"/>
          </a:effectRef>
          <a:fontRef idx="minor">
            <a:schemeClr val="lt1"/>
          </a:fontRef>
        </p:style>
        <p:txBody>
          <a:bodyPr rtlCol="0" anchor="ctr"/>
          <a:lstStyle/>
          <a:p>
            <a:pPr algn="ctr"/>
            <a:r>
              <a:rPr lang="ja-JP" altLang="en-US" sz="800" b="1" dirty="0" smtClean="0">
                <a:solidFill>
                  <a:schemeClr val="tx1"/>
                </a:solidFill>
                <a:latin typeface="+mn-ea"/>
              </a:rPr>
              <a:t>１８日頃</a:t>
            </a:r>
            <a:endParaRPr kumimoji="1" lang="ja-JP" altLang="en-US" sz="800" b="1" dirty="0">
              <a:solidFill>
                <a:schemeClr val="tx1"/>
              </a:solidFill>
              <a:latin typeface="+mn-ea"/>
            </a:endParaRPr>
          </a:p>
        </p:txBody>
      </p:sp>
      <p:sp>
        <p:nvSpPr>
          <p:cNvPr id="48" name="二等辺三角形 47"/>
          <p:cNvSpPr/>
          <p:nvPr/>
        </p:nvSpPr>
        <p:spPr>
          <a:xfrm>
            <a:off x="4644008" y="2132856"/>
            <a:ext cx="144016" cy="14401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49" name="テキスト ボックス 48"/>
          <p:cNvSpPr txBox="1"/>
          <p:nvPr/>
        </p:nvSpPr>
        <p:spPr>
          <a:xfrm>
            <a:off x="4283968" y="2276872"/>
            <a:ext cx="936104" cy="230832"/>
          </a:xfrm>
          <a:prstGeom prst="rect">
            <a:avLst/>
          </a:prstGeom>
          <a:noFill/>
        </p:spPr>
        <p:txBody>
          <a:bodyPr wrap="square" rtlCol="0">
            <a:spAutoFit/>
          </a:bodyPr>
          <a:lstStyle/>
          <a:p>
            <a:pPr algn="ctr"/>
            <a:r>
              <a:rPr lang="en-US" altLang="ja-JP" sz="900" b="1" u="sng" dirty="0" smtClean="0">
                <a:solidFill>
                  <a:srgbClr val="FF0000"/>
                </a:solidFill>
                <a:latin typeface="HG丸ｺﾞｼｯｸM-PRO" pitchFamily="50" charset="-128"/>
                <a:ea typeface="HG丸ｺﾞｼｯｸM-PRO" pitchFamily="50" charset="-128"/>
              </a:rPr>
              <a:t>11</a:t>
            </a:r>
            <a:r>
              <a:rPr lang="ja-JP" altLang="en-US" sz="900" b="1" u="sng" dirty="0" smtClean="0">
                <a:solidFill>
                  <a:srgbClr val="FF0000"/>
                </a:solidFill>
                <a:latin typeface="HG丸ｺﾞｼｯｸM-PRO" pitchFamily="50" charset="-128"/>
                <a:ea typeface="HG丸ｺﾞｼｯｸM-PRO" pitchFamily="50" charset="-128"/>
              </a:rPr>
              <a:t>日失効</a:t>
            </a:r>
            <a:endParaRPr kumimoji="1" lang="ja-JP" altLang="en-US" sz="900" b="1" u="sng" dirty="0">
              <a:solidFill>
                <a:srgbClr val="FF0000"/>
              </a:solidFill>
              <a:latin typeface="HG丸ｺﾞｼｯｸM-PRO" pitchFamily="50" charset="-128"/>
              <a:ea typeface="HG丸ｺﾞｼｯｸM-PRO" pitchFamily="50" charset="-128"/>
            </a:endParaRPr>
          </a:p>
        </p:txBody>
      </p:sp>
      <p:sp>
        <p:nvSpPr>
          <p:cNvPr id="29" name="フローチャート : 結合子 28"/>
          <p:cNvSpPr/>
          <p:nvPr/>
        </p:nvSpPr>
        <p:spPr>
          <a:xfrm>
            <a:off x="6588224" y="4149080"/>
            <a:ext cx="792088" cy="288032"/>
          </a:xfrm>
          <a:prstGeom prst="flowChartConnector">
            <a:avLst/>
          </a:prstGeom>
          <a:solidFill>
            <a:srgbClr val="FFFF00"/>
          </a:solidFill>
          <a:ln>
            <a:solidFill>
              <a:srgbClr val="FFFF00"/>
            </a:solidFill>
          </a:ln>
        </p:spPr>
        <p:style>
          <a:lnRef idx="1">
            <a:schemeClr val="accent3"/>
          </a:lnRef>
          <a:fillRef idx="3">
            <a:schemeClr val="accent3"/>
          </a:fillRef>
          <a:effectRef idx="2">
            <a:schemeClr val="accent3"/>
          </a:effectRef>
          <a:fontRef idx="minor">
            <a:schemeClr val="lt1"/>
          </a:fontRef>
        </p:style>
        <p:txBody>
          <a:bodyPr rtlCol="0" anchor="ctr"/>
          <a:lstStyle/>
          <a:p>
            <a:pPr algn="ctr"/>
            <a:r>
              <a:rPr lang="ja-JP" altLang="en-US" sz="800" b="1" dirty="0" smtClean="0">
                <a:solidFill>
                  <a:schemeClr val="tx1"/>
                </a:solidFill>
                <a:latin typeface="+mn-ea"/>
              </a:rPr>
              <a:t>１８日頃</a:t>
            </a:r>
            <a:endParaRPr kumimoji="1" lang="ja-JP" altLang="en-US" sz="800" b="1" dirty="0">
              <a:solidFill>
                <a:schemeClr val="tx1"/>
              </a:solidFill>
              <a:latin typeface="+mn-ea"/>
            </a:endParaRPr>
          </a:p>
        </p:txBody>
      </p:sp>
      <p:sp>
        <p:nvSpPr>
          <p:cNvPr id="50" name="テキスト ボックス 49"/>
          <p:cNvSpPr txBox="1"/>
          <p:nvPr/>
        </p:nvSpPr>
        <p:spPr>
          <a:xfrm>
            <a:off x="323528" y="5445224"/>
            <a:ext cx="8424936" cy="584775"/>
          </a:xfrm>
          <a:prstGeom prst="rect">
            <a:avLst/>
          </a:prstGeom>
          <a:noFill/>
        </p:spPr>
        <p:txBody>
          <a:bodyPr wrap="square" rtlCol="0">
            <a:spAutoFit/>
          </a:bodyPr>
          <a:lstStyle/>
          <a:p>
            <a:pPr algn="l"/>
            <a:r>
              <a:rPr lang="ja-JP" altLang="en-US" dirty="0" smtClean="0">
                <a:latin typeface="HG丸ｺﾞｼｯｸM-PRO" pitchFamily="50" charset="-128"/>
                <a:ea typeface="HG丸ｺﾞｼｯｸM-PRO" pitchFamily="50" charset="-128"/>
              </a:rPr>
              <a:t>失効・自動振替貸付・自動延長定期保険適用契約リストに「失効取消期間」が追加されますので、日付をご確認いただき優先的に対応してください。</a:t>
            </a:r>
            <a:endParaRPr kumimoji="1" lang="ja-JP" altLang="en-US" dirty="0">
              <a:latin typeface="HG丸ｺﾞｼｯｸM-PRO" pitchFamily="50" charset="-128"/>
              <a:ea typeface="HG丸ｺﾞｼｯｸM-PRO"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srcRect/>
          <a:stretch>
            <a:fillRect/>
          </a:stretch>
        </p:blipFill>
        <p:spPr bwMode="auto">
          <a:xfrm>
            <a:off x="251520" y="1196752"/>
            <a:ext cx="5184576" cy="3334890"/>
          </a:xfrm>
          <a:prstGeom prst="rect">
            <a:avLst/>
          </a:prstGeom>
          <a:noFill/>
          <a:ln w="9525">
            <a:solidFill>
              <a:schemeClr val="tx1"/>
            </a:solidFill>
            <a:miter lim="800000"/>
            <a:headEnd/>
            <a:tailEnd/>
          </a:ln>
        </p:spPr>
      </p:pic>
      <p:sp>
        <p:nvSpPr>
          <p:cNvPr id="8" name="正方形/長方形 7"/>
          <p:cNvSpPr/>
          <p:nvPr/>
        </p:nvSpPr>
        <p:spPr bwMode="auto">
          <a:xfrm>
            <a:off x="323528" y="2204864"/>
            <a:ext cx="1728192" cy="216024"/>
          </a:xfrm>
          <a:prstGeom prst="rect">
            <a:avLst/>
          </a:prstGeom>
          <a:noFill/>
          <a:ln w="38100" cap="flat" cmpd="sng" algn="ctr">
            <a:solidFill>
              <a:srgbClr val="FF0000"/>
            </a:solidFill>
            <a:prstDash val="solid"/>
            <a:round/>
            <a:headEnd type="none" w="med" len="med"/>
            <a:tailEnd type="none" w="med" len="med"/>
          </a:ln>
          <a:effectLst/>
        </p:spPr>
        <p:txBody>
          <a:bodyPr vert="horz" wrap="none" lIns="91406" tIns="45703" rIns="91406" bIns="45703" numCol="1" rtlCol="0" anchor="ctr" anchorCtr="0" compatLnSpc="1">
            <a:prstTxWarp prst="textNoShape">
              <a:avLst/>
            </a:prstTxWarp>
          </a:bodyPr>
          <a:lstStyle/>
          <a:p>
            <a:pPr defTabSz="914061"/>
            <a:endParaRPr lang="ja-JP" altLang="en-US" sz="1100" dirty="0" smtClean="0"/>
          </a:p>
        </p:txBody>
      </p:sp>
      <p:sp>
        <p:nvSpPr>
          <p:cNvPr id="14" name="角丸四角形 13"/>
          <p:cNvSpPr/>
          <p:nvPr/>
        </p:nvSpPr>
        <p:spPr bwMode="auto">
          <a:xfrm>
            <a:off x="5652120" y="764704"/>
            <a:ext cx="3312368" cy="2808312"/>
          </a:xfrm>
          <a:prstGeom prst="roundRect">
            <a:avLst>
              <a:gd name="adj" fmla="val 6296"/>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06" tIns="45703" rIns="91406" bIns="45703" numCol="1" rtlCol="0" anchor="ctr" anchorCtr="0" compatLnSpc="1">
            <a:prstTxWarp prst="textNoShape">
              <a:avLst/>
            </a:prstTxWarp>
          </a:bodyPr>
          <a:lstStyle/>
          <a:p>
            <a:pPr algn="l" defTabSz="914061"/>
            <a:r>
              <a:rPr lang="ja-JP" altLang="en-US" b="0" dirty="0" smtClean="0">
                <a:latin typeface="HG丸ｺﾞｼｯｸM-PRO" pitchFamily="50" charset="-128"/>
                <a:ea typeface="HG丸ｺﾞｼｯｸM-PRO" pitchFamily="50" charset="-128"/>
              </a:rPr>
              <a:t>コンビニ払込票・振込依頼書</a:t>
            </a:r>
            <a:endParaRPr lang="en-US" altLang="ja-JP" b="0" dirty="0" smtClean="0">
              <a:latin typeface="HG丸ｺﾞｼｯｸM-PRO" pitchFamily="50" charset="-128"/>
              <a:ea typeface="HG丸ｺﾞｼｯｸM-PRO" pitchFamily="50" charset="-128"/>
            </a:endParaRPr>
          </a:p>
          <a:p>
            <a:pPr algn="l" defTabSz="914061"/>
            <a:r>
              <a:rPr lang="ja-JP" altLang="en-US" b="0" dirty="0" smtClean="0">
                <a:latin typeface="HG丸ｺﾞｼｯｸM-PRO" pitchFamily="50" charset="-128"/>
                <a:ea typeface="HG丸ｺﾞｼｯｸM-PRO" pitchFamily="50" charset="-128"/>
              </a:rPr>
              <a:t>（本社Ｖ口座振込）作成</a:t>
            </a:r>
            <a:endParaRPr lang="en-US" altLang="ja-JP" b="0" dirty="0" smtClean="0">
              <a:latin typeface="HG丸ｺﾞｼｯｸM-PRO" pitchFamily="50" charset="-128"/>
              <a:ea typeface="HG丸ｺﾞｼｯｸM-PRO" pitchFamily="50" charset="-128"/>
            </a:endParaRPr>
          </a:p>
          <a:p>
            <a:pPr algn="l" defTabSz="914061"/>
            <a:r>
              <a:rPr lang="ja-JP" altLang="en-US" b="0" dirty="0" smtClean="0">
                <a:latin typeface="HG丸ｺﾞｼｯｸM-PRO" pitchFamily="50" charset="-128"/>
                <a:ea typeface="HG丸ｺﾞｼｯｸM-PRO" pitchFamily="50" charset="-128"/>
              </a:rPr>
              <a:t>「払込票出力形態」で作成する種</a:t>
            </a:r>
            <a:endParaRPr lang="en-US" altLang="ja-JP" b="0" dirty="0" smtClean="0">
              <a:latin typeface="HG丸ｺﾞｼｯｸM-PRO" pitchFamily="50" charset="-128"/>
              <a:ea typeface="HG丸ｺﾞｼｯｸM-PRO" pitchFamily="50" charset="-128"/>
            </a:endParaRPr>
          </a:p>
          <a:p>
            <a:pPr algn="l" defTabSz="914061"/>
            <a:r>
              <a:rPr lang="ja-JP" altLang="en-US" b="0" dirty="0" smtClean="0">
                <a:latin typeface="HG丸ｺﾞｼｯｸM-PRO" pitchFamily="50" charset="-128"/>
                <a:ea typeface="HG丸ｺﾞｼｯｸM-PRO" pitchFamily="50" charset="-128"/>
              </a:rPr>
              <a:t>類を選択可能です。</a:t>
            </a:r>
            <a:endParaRPr lang="en-US" altLang="ja-JP" b="0" dirty="0" smtClean="0">
              <a:latin typeface="HG丸ｺﾞｼｯｸM-PRO" pitchFamily="50" charset="-128"/>
              <a:ea typeface="HG丸ｺﾞｼｯｸM-PRO" pitchFamily="50" charset="-128"/>
            </a:endParaRPr>
          </a:p>
          <a:p>
            <a:pPr algn="l" defTabSz="914061"/>
            <a:r>
              <a:rPr lang="en-US" altLang="ja-JP" b="0" dirty="0" smtClean="0">
                <a:latin typeface="HG丸ｺﾞｼｯｸM-PRO" pitchFamily="50" charset="-128"/>
                <a:ea typeface="HG丸ｺﾞｼｯｸM-PRO" pitchFamily="50" charset="-128"/>
              </a:rPr>
              <a:t>1</a:t>
            </a:r>
            <a:r>
              <a:rPr lang="ja-JP" altLang="en-US" b="0" dirty="0" smtClean="0">
                <a:latin typeface="HG丸ｺﾞｼｯｸM-PRO" pitchFamily="50" charset="-128"/>
                <a:ea typeface="HG丸ｺﾞｼｯｸM-PRO" pitchFamily="50" charset="-128"/>
              </a:rPr>
              <a:t>：コンビニ払込票     </a:t>
            </a:r>
            <a:endParaRPr lang="en-US" altLang="ja-JP" b="0" dirty="0" smtClean="0">
              <a:latin typeface="HG丸ｺﾞｼｯｸM-PRO" pitchFamily="50" charset="-128"/>
              <a:ea typeface="HG丸ｺﾞｼｯｸM-PRO" pitchFamily="50" charset="-128"/>
            </a:endParaRPr>
          </a:p>
          <a:p>
            <a:pPr algn="l" defTabSz="914061"/>
            <a:r>
              <a:rPr lang="ja-JP" altLang="en-US" b="0" dirty="0" smtClean="0">
                <a:latin typeface="HG丸ｺﾞｼｯｸM-PRO" pitchFamily="50" charset="-128"/>
                <a:ea typeface="HG丸ｺﾞｼｯｸM-PRO" pitchFamily="50" charset="-128"/>
              </a:rPr>
              <a:t>コンビニでお払込みができます。</a:t>
            </a:r>
            <a:endParaRPr lang="en-US" altLang="ja-JP" b="0" dirty="0" smtClean="0">
              <a:latin typeface="HG丸ｺﾞｼｯｸM-PRO" pitchFamily="50" charset="-128"/>
              <a:ea typeface="HG丸ｺﾞｼｯｸM-PRO" pitchFamily="50" charset="-128"/>
            </a:endParaRPr>
          </a:p>
          <a:p>
            <a:pPr algn="l" defTabSz="914061">
              <a:spcBef>
                <a:spcPts val="600"/>
              </a:spcBef>
            </a:pPr>
            <a:r>
              <a:rPr lang="en-US" altLang="ja-JP" b="0" dirty="0" smtClean="0">
                <a:latin typeface="HG丸ｺﾞｼｯｸM-PRO" pitchFamily="50" charset="-128"/>
                <a:ea typeface="HG丸ｺﾞｼｯｸM-PRO" pitchFamily="50" charset="-128"/>
              </a:rPr>
              <a:t>2</a:t>
            </a:r>
            <a:r>
              <a:rPr lang="ja-JP" altLang="en-US" b="0" dirty="0" smtClean="0">
                <a:latin typeface="HG丸ｺﾞｼｯｸM-PRO" pitchFamily="50" charset="-128"/>
                <a:ea typeface="HG丸ｺﾞｼｯｸM-PRO" pitchFamily="50" charset="-128"/>
              </a:rPr>
              <a:t>：振込依頼書（本社Ｖ口座）</a:t>
            </a:r>
            <a:endParaRPr lang="en-US" altLang="ja-JP" b="0" dirty="0" smtClean="0">
              <a:latin typeface="HG丸ｺﾞｼｯｸM-PRO" pitchFamily="50" charset="-128"/>
              <a:ea typeface="HG丸ｺﾞｼｯｸM-PRO" pitchFamily="50" charset="-128"/>
            </a:endParaRPr>
          </a:p>
          <a:p>
            <a:pPr algn="l" defTabSz="914061"/>
            <a:r>
              <a:rPr lang="ja-JP" altLang="en-US" b="0" dirty="0" smtClean="0">
                <a:latin typeface="HG丸ｺﾞｼｯｸM-PRO" pitchFamily="50" charset="-128"/>
                <a:ea typeface="HG丸ｺﾞｼｯｸM-PRO" pitchFamily="50" charset="-128"/>
              </a:rPr>
              <a:t>当社口座へ銀行振込にてお払込み</a:t>
            </a:r>
            <a:endParaRPr lang="en-US" altLang="ja-JP" b="0" dirty="0" smtClean="0">
              <a:latin typeface="HG丸ｺﾞｼｯｸM-PRO" pitchFamily="50" charset="-128"/>
              <a:ea typeface="HG丸ｺﾞｼｯｸM-PRO" pitchFamily="50" charset="-128"/>
            </a:endParaRPr>
          </a:p>
          <a:p>
            <a:pPr algn="l" defTabSz="914061"/>
            <a:r>
              <a:rPr lang="ja-JP" altLang="en-US" b="0" dirty="0" smtClean="0">
                <a:latin typeface="HG丸ｺﾞｼｯｸM-PRO" pitchFamily="50" charset="-128"/>
                <a:ea typeface="HG丸ｺﾞｼｯｸM-PRO" pitchFamily="50" charset="-128"/>
              </a:rPr>
              <a:t>いただきます。</a:t>
            </a:r>
          </a:p>
        </p:txBody>
      </p:sp>
      <p:sp>
        <p:nvSpPr>
          <p:cNvPr id="17" name="フレーム 16"/>
          <p:cNvSpPr/>
          <p:nvPr/>
        </p:nvSpPr>
        <p:spPr bwMode="auto">
          <a:xfrm>
            <a:off x="179512" y="764704"/>
            <a:ext cx="3744416" cy="360040"/>
          </a:xfrm>
          <a:prstGeom prst="frame">
            <a:avLst/>
          </a:prstGeom>
          <a:solidFill>
            <a:schemeClr val="bg1"/>
          </a:solidFill>
          <a:ln w="9525" cap="flat" cmpd="sng" algn="ctr">
            <a:solidFill>
              <a:schemeClr val="tx1"/>
            </a:solidFill>
            <a:prstDash val="solid"/>
            <a:round/>
            <a:headEnd type="none" w="med" len="med"/>
            <a:tailEnd type="none" w="med" len="med"/>
          </a:ln>
          <a:effectLst/>
        </p:spPr>
        <p:txBody>
          <a:bodyPr vert="horz" wrap="none" lIns="91406" tIns="45703" rIns="91406" bIns="45703" numCol="1" rtlCol="0" anchor="ctr" anchorCtr="0" compatLnSpc="1">
            <a:prstTxWarp prst="textNoShape">
              <a:avLst/>
            </a:prstTxWarp>
          </a:bodyPr>
          <a:lstStyle/>
          <a:p>
            <a:pPr defTabSz="914061"/>
            <a:r>
              <a:rPr kumimoji="1" lang="ja-JP" altLang="en-US" b="1" i="0" u="none" strike="noStrike" cap="none" normalizeH="0" baseline="0" dirty="0" smtClean="0">
                <a:ln>
                  <a:noFill/>
                </a:ln>
                <a:solidFill>
                  <a:schemeClr val="tx1"/>
                </a:solidFill>
                <a:effectLst/>
                <a:latin typeface="HG丸ｺﾞｼｯｸM-PRO" pitchFamily="50" charset="-128"/>
                <a:ea typeface="HG丸ｺﾞｼｯｸM-PRO" pitchFamily="50" charset="-128"/>
              </a:rPr>
              <a:t>コンビニ払込票 作成時の注意点</a:t>
            </a:r>
          </a:p>
        </p:txBody>
      </p:sp>
      <p:sp>
        <p:nvSpPr>
          <p:cNvPr id="20" name="タイトル 19"/>
          <p:cNvSpPr>
            <a:spLocks noGrp="1"/>
          </p:cNvSpPr>
          <p:nvPr>
            <p:ph type="title"/>
          </p:nvPr>
        </p:nvSpPr>
        <p:spPr/>
        <p:txBody>
          <a:bodyPr/>
          <a:lstStyle/>
          <a:p>
            <a:r>
              <a:rPr lang="ja-JP" altLang="en-US" dirty="0" smtClean="0"/>
              <a:t>「ひまわりオンライン」画面例</a:t>
            </a:r>
            <a:endParaRPr kumimoji="1" lang="ja-JP" altLang="en-US" dirty="0"/>
          </a:p>
        </p:txBody>
      </p:sp>
      <p:sp>
        <p:nvSpPr>
          <p:cNvPr id="9" name="強調線吹き出し 1 (枠付き) 8"/>
          <p:cNvSpPr/>
          <p:nvPr/>
        </p:nvSpPr>
        <p:spPr bwMode="auto">
          <a:xfrm>
            <a:off x="2915816" y="2780928"/>
            <a:ext cx="2160240" cy="792088"/>
          </a:xfrm>
          <a:prstGeom prst="accentBorderCallout1">
            <a:avLst>
              <a:gd name="adj1" fmla="val 18750"/>
              <a:gd name="adj2" fmla="val -8333"/>
              <a:gd name="adj3" fmla="val -37779"/>
              <a:gd name="adj4" fmla="val -43760"/>
            </a:avLst>
          </a:prstGeom>
          <a:solidFill>
            <a:schemeClr val="accent3">
              <a:lumMod val="20000"/>
              <a:lumOff val="80000"/>
            </a:schemeClr>
          </a:solidFill>
          <a:ln w="12700" cap="flat" cmpd="sng" algn="ctr">
            <a:solidFill>
              <a:schemeClr val="accent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ＭＳ Ｐゴシック" charset="-128"/>
              </a:rPr>
              <a:t>3</a:t>
            </a:r>
            <a:r>
              <a:rPr kumimoji="1" lang="ja-JP" altLang="en-US" sz="2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ＭＳ Ｐゴシック" charset="-128"/>
              </a:rPr>
              <a:t>：復活</a:t>
            </a:r>
            <a:endParaRPr kumimoji="1" lang="en-US" altLang="ja-JP" sz="2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ＭＳ Ｐゴシック"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ＭＳ Ｐゴシック" charset="-128"/>
              </a:rPr>
              <a:t>で作成します。</a:t>
            </a:r>
            <a:endParaRPr kumimoji="1" lang="ja-JP" altLang="en-US" sz="2000" b="0"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charset="-128"/>
            </a:endParaRPr>
          </a:p>
        </p:txBody>
      </p:sp>
      <p:sp>
        <p:nvSpPr>
          <p:cNvPr id="10" name="正方形/長方形 9"/>
          <p:cNvSpPr/>
          <p:nvPr/>
        </p:nvSpPr>
        <p:spPr bwMode="auto">
          <a:xfrm>
            <a:off x="323528" y="2780928"/>
            <a:ext cx="1872208" cy="144016"/>
          </a:xfrm>
          <a:prstGeom prst="rect">
            <a:avLst/>
          </a:prstGeom>
          <a:noFill/>
          <a:ln w="38100" cap="flat" cmpd="sng" algn="ctr">
            <a:solidFill>
              <a:srgbClr val="FF0000"/>
            </a:solidFill>
            <a:prstDash val="solid"/>
            <a:round/>
            <a:headEnd type="none" w="med" len="med"/>
            <a:tailEnd type="none" w="med" len="med"/>
          </a:ln>
          <a:effectLst/>
        </p:spPr>
        <p:txBody>
          <a:bodyPr vert="horz" wrap="none" lIns="91406" tIns="45703" rIns="91406" bIns="45703" numCol="1" rtlCol="0" anchor="ctr" anchorCtr="0" compatLnSpc="1">
            <a:prstTxWarp prst="textNoShape">
              <a:avLst/>
            </a:prstTxWarp>
          </a:bodyPr>
          <a:lstStyle/>
          <a:p>
            <a:pPr defTabSz="914061"/>
            <a:endParaRPr lang="ja-JP" altLang="en-US" sz="1100" dirty="0" smtClean="0"/>
          </a:p>
        </p:txBody>
      </p:sp>
      <p:sp>
        <p:nvSpPr>
          <p:cNvPr id="11" name="強調線吹き出し 1 (枠付き) 10"/>
          <p:cNvSpPr/>
          <p:nvPr/>
        </p:nvSpPr>
        <p:spPr bwMode="auto">
          <a:xfrm>
            <a:off x="539552" y="3573016"/>
            <a:ext cx="2304256" cy="1080120"/>
          </a:xfrm>
          <a:prstGeom prst="accentBorderCallout1">
            <a:avLst>
              <a:gd name="adj1" fmla="val 18750"/>
              <a:gd name="adj2" fmla="val -8333"/>
              <a:gd name="adj3" fmla="val -64617"/>
              <a:gd name="adj4" fmla="val 10948"/>
            </a:avLst>
          </a:prstGeom>
          <a:solidFill>
            <a:schemeClr val="accent3">
              <a:lumMod val="20000"/>
              <a:lumOff val="80000"/>
            </a:schemeClr>
          </a:solidFill>
          <a:ln w="12700" cap="flat" cmpd="sng" algn="ctr">
            <a:solidFill>
              <a:schemeClr val="accent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1" lang="ja-JP" altLang="en-US"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ＭＳ Ｐゴシック" charset="-128"/>
              </a:rPr>
              <a:t>失効取消期間日を設定します。</a:t>
            </a:r>
            <a:endParaRPr kumimoji="1" lang="en-US" altLang="ja-JP"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ＭＳ Ｐゴシック"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1" lang="en-US" altLang="ja-JP"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ＭＳ Ｐゴシック" charset="-128"/>
              </a:rPr>
              <a:t>※</a:t>
            </a:r>
            <a:r>
              <a:rPr kumimoji="1" lang="ja-JP" altLang="en-US"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ＭＳ Ｐゴシック" charset="-128"/>
              </a:rPr>
              <a:t>デフォルトではでません！</a:t>
            </a:r>
            <a:endParaRPr kumimoji="1" lang="ja-JP" altLang="en-US" b="0"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charset="-128"/>
            </a:endParaRPr>
          </a:p>
        </p:txBody>
      </p:sp>
      <p:pic>
        <p:nvPicPr>
          <p:cNvPr id="2" name="Picture 3"/>
          <p:cNvPicPr>
            <a:picLocks noChangeAspect="1" noChangeArrowheads="1"/>
          </p:cNvPicPr>
          <p:nvPr/>
        </p:nvPicPr>
        <p:blipFill>
          <a:blip r:embed="rId4" cstate="print"/>
          <a:srcRect/>
          <a:stretch>
            <a:fillRect/>
          </a:stretch>
        </p:blipFill>
        <p:spPr bwMode="auto">
          <a:xfrm>
            <a:off x="3347864" y="3693765"/>
            <a:ext cx="5400600" cy="2759571"/>
          </a:xfrm>
          <a:prstGeom prst="rect">
            <a:avLst/>
          </a:prstGeom>
          <a:noFill/>
          <a:ln w="9525">
            <a:solidFill>
              <a:schemeClr val="tx1"/>
            </a:solidFill>
            <a:miter lim="800000"/>
            <a:headEnd/>
            <a:tailEnd/>
          </a:ln>
        </p:spPr>
      </p:pic>
      <p:sp>
        <p:nvSpPr>
          <p:cNvPr id="13" name="正方形/長方形 12"/>
          <p:cNvSpPr/>
          <p:nvPr/>
        </p:nvSpPr>
        <p:spPr bwMode="auto">
          <a:xfrm>
            <a:off x="4716016" y="5589240"/>
            <a:ext cx="1296144" cy="144016"/>
          </a:xfrm>
          <a:prstGeom prst="rect">
            <a:avLst/>
          </a:prstGeom>
          <a:noFill/>
          <a:ln w="28575" cap="flat" cmpd="sng" algn="ctr">
            <a:solidFill>
              <a:srgbClr val="FF0000"/>
            </a:solidFill>
            <a:prstDash val="solid"/>
            <a:round/>
            <a:headEnd type="none" w="med" len="med"/>
            <a:tailEnd type="none" w="med" len="med"/>
          </a:ln>
          <a:effectLst/>
        </p:spPr>
        <p:txBody>
          <a:bodyPr vert="horz" wrap="none" lIns="91406" tIns="45703" rIns="91406" bIns="45703" numCol="1" rtlCol="0" anchor="ctr" anchorCtr="0" compatLnSpc="1">
            <a:prstTxWarp prst="textNoShape">
              <a:avLst/>
            </a:prstTxWarp>
          </a:bodyPr>
          <a:lstStyle/>
          <a:p>
            <a:pPr defTabSz="914061"/>
            <a:endParaRPr lang="ja-JP" altLang="en-US" sz="1100" dirty="0" smtClean="0"/>
          </a:p>
        </p:txBody>
      </p:sp>
      <p:sp>
        <p:nvSpPr>
          <p:cNvPr id="16" name="強調線吹き出し 1 (枠付き) 15"/>
          <p:cNvSpPr/>
          <p:nvPr/>
        </p:nvSpPr>
        <p:spPr bwMode="auto">
          <a:xfrm>
            <a:off x="6549866" y="4441215"/>
            <a:ext cx="2304256" cy="715977"/>
          </a:xfrm>
          <a:prstGeom prst="accentBorderCallout1">
            <a:avLst>
              <a:gd name="adj1" fmla="val 18750"/>
              <a:gd name="adj2" fmla="val -8333"/>
              <a:gd name="adj3" fmla="val 158530"/>
              <a:gd name="adj4" fmla="val -34045"/>
            </a:avLst>
          </a:prstGeom>
          <a:solidFill>
            <a:schemeClr val="accent3">
              <a:lumMod val="20000"/>
              <a:lumOff val="80000"/>
            </a:schemeClr>
          </a:solidFill>
          <a:ln w="12700" cap="flat" cmpd="sng" algn="ctr">
            <a:solidFill>
              <a:schemeClr val="accent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1" lang="ja-JP" altLang="en-US"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ＭＳ Ｐゴシック" charset="-128"/>
              </a:rPr>
              <a:t>失効取消保険料が自動で表示されます。</a:t>
            </a:r>
            <a:endParaRPr kumimoji="1" lang="ja-JP" altLang="en-US" b="0"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charset="-128"/>
            </a:endParaRPr>
          </a:p>
        </p:txBody>
      </p:sp>
      <p:pic>
        <p:nvPicPr>
          <p:cNvPr id="3076" name="Picture 4"/>
          <p:cNvPicPr>
            <a:picLocks noChangeAspect="1" noChangeArrowheads="1"/>
          </p:cNvPicPr>
          <p:nvPr/>
        </p:nvPicPr>
        <p:blipFill>
          <a:blip r:embed="rId5" cstate="print"/>
          <a:srcRect/>
          <a:stretch>
            <a:fillRect/>
          </a:stretch>
        </p:blipFill>
        <p:spPr bwMode="auto">
          <a:xfrm>
            <a:off x="323528" y="1412776"/>
            <a:ext cx="1256034" cy="22528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p:cNvPicPr>
            <a:picLocks noChangeAspect="1" noChangeArrowheads="1"/>
          </p:cNvPicPr>
          <p:nvPr/>
        </p:nvPicPr>
        <p:blipFill>
          <a:blip r:embed="rId2" cstate="print"/>
          <a:srcRect/>
          <a:stretch>
            <a:fillRect/>
          </a:stretch>
        </p:blipFill>
        <p:spPr bwMode="auto">
          <a:xfrm>
            <a:off x="395536" y="4437112"/>
            <a:ext cx="8136904" cy="1171575"/>
          </a:xfrm>
          <a:prstGeom prst="rect">
            <a:avLst/>
          </a:prstGeom>
          <a:noFill/>
          <a:ln w="9525">
            <a:noFill/>
            <a:miter lim="800000"/>
            <a:headEnd/>
            <a:tailEnd/>
          </a:ln>
        </p:spPr>
      </p:pic>
      <p:pic>
        <p:nvPicPr>
          <p:cNvPr id="4" name="Picture 2"/>
          <p:cNvPicPr>
            <a:picLocks noChangeAspect="1" noChangeArrowheads="1"/>
          </p:cNvPicPr>
          <p:nvPr/>
        </p:nvPicPr>
        <p:blipFill>
          <a:blip r:embed="rId3" cstate="print"/>
          <a:srcRect/>
          <a:stretch>
            <a:fillRect/>
          </a:stretch>
        </p:blipFill>
        <p:spPr bwMode="auto">
          <a:xfrm>
            <a:off x="395536" y="1484784"/>
            <a:ext cx="8047087" cy="1809750"/>
          </a:xfrm>
          <a:prstGeom prst="rect">
            <a:avLst/>
          </a:prstGeom>
          <a:noFill/>
          <a:ln w="9525">
            <a:noFill/>
            <a:miter lim="800000"/>
            <a:headEnd/>
            <a:tailEnd/>
          </a:ln>
        </p:spPr>
      </p:pic>
      <p:sp>
        <p:nvSpPr>
          <p:cNvPr id="5" name="タイトル 1"/>
          <p:cNvSpPr txBox="1">
            <a:spLocks/>
          </p:cNvSpPr>
          <p:nvPr/>
        </p:nvSpPr>
        <p:spPr bwMode="auto">
          <a:xfrm>
            <a:off x="35496" y="116632"/>
            <a:ext cx="6158925" cy="342612"/>
          </a:xfrm>
          <a:prstGeom prst="rect">
            <a:avLst/>
          </a:prstGeom>
          <a:noFill/>
          <a:ln w="12700">
            <a:noFill/>
            <a:miter lim="800000"/>
            <a:headEnd/>
            <a:tailEnd/>
          </a:ln>
        </p:spPr>
        <p:txBody>
          <a:bodyPr vert="horz" wrap="square" lIns="0" tIns="0" rIns="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800" b="1" i="0" u="none" strike="noStrike" kern="0" cap="none" spc="0" normalizeH="0" baseline="0" noProof="0" smtClean="0">
                <a:ln>
                  <a:noFill/>
                </a:ln>
                <a:solidFill>
                  <a:schemeClr val="tx1"/>
                </a:solidFill>
                <a:effectLst/>
                <a:uLnTx/>
                <a:uFillTx/>
                <a:latin typeface="HG丸ｺﾞｼｯｸM-PRO" pitchFamily="50" charset="-128"/>
                <a:ea typeface="HG丸ｺﾞｼｯｸM-PRO" pitchFamily="50" charset="-128"/>
                <a:cs typeface="+mj-cs"/>
              </a:rPr>
              <a:t>代理店帳票</a:t>
            </a:r>
            <a:endParaRPr kumimoji="1" lang="ja-JP" altLang="en-US" sz="1800" b="1" i="0" u="none" strike="noStrike" kern="0" cap="none" spc="0" normalizeH="0" baseline="0" noProof="0" dirty="0">
              <a:ln>
                <a:noFill/>
              </a:ln>
              <a:solidFill>
                <a:schemeClr val="tx1"/>
              </a:solidFill>
              <a:effectLst/>
              <a:uLnTx/>
              <a:uFillTx/>
              <a:latin typeface="HG丸ｺﾞｼｯｸM-PRO" pitchFamily="50" charset="-128"/>
              <a:ea typeface="HG丸ｺﾞｼｯｸM-PRO" pitchFamily="50" charset="-128"/>
              <a:cs typeface="+mj-cs"/>
            </a:endParaRPr>
          </a:p>
        </p:txBody>
      </p:sp>
      <p:sp>
        <p:nvSpPr>
          <p:cNvPr id="6" name="強調線吹き出し 1 (枠付き) 5"/>
          <p:cNvSpPr/>
          <p:nvPr/>
        </p:nvSpPr>
        <p:spPr>
          <a:xfrm>
            <a:off x="1115616" y="2636912"/>
            <a:ext cx="2448272" cy="1440160"/>
          </a:xfrm>
          <a:prstGeom prst="accentBorderCallout1">
            <a:avLst>
              <a:gd name="adj1" fmla="val -2414"/>
              <a:gd name="adj2" fmla="val 108901"/>
              <a:gd name="adj3" fmla="val -25486"/>
              <a:gd name="adj4" fmla="val 105562"/>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900" dirty="0" smtClean="0">
                <a:solidFill>
                  <a:schemeClr val="tx1"/>
                </a:solidFill>
              </a:rPr>
              <a:t>①失効契約と同じ</a:t>
            </a:r>
            <a:r>
              <a:rPr lang="en-US" altLang="ja-JP" sz="900" dirty="0" smtClean="0">
                <a:solidFill>
                  <a:schemeClr val="tx1"/>
                </a:solidFill>
              </a:rPr>
              <a:t>3</a:t>
            </a:r>
            <a:r>
              <a:rPr lang="ja-JP" altLang="en-US" sz="900" dirty="0" smtClean="0">
                <a:solidFill>
                  <a:schemeClr val="tx1"/>
                </a:solidFill>
              </a:rPr>
              <a:t>パターンで出力されます。</a:t>
            </a:r>
          </a:p>
          <a:p>
            <a:pPr algn="l"/>
            <a:r>
              <a:rPr lang="ja-JP" altLang="en-US" sz="900" dirty="0" smtClean="0">
                <a:solidFill>
                  <a:schemeClr val="tx1"/>
                </a:solidFill>
              </a:rPr>
              <a:t>・給付金請求歴なし</a:t>
            </a:r>
          </a:p>
          <a:p>
            <a:pPr algn="l"/>
            <a:r>
              <a:rPr lang="ja-JP" altLang="en-US" sz="900" dirty="0" smtClean="0">
                <a:solidFill>
                  <a:schemeClr val="tx1"/>
                </a:solidFill>
              </a:rPr>
              <a:t>・給付金請求歴あり</a:t>
            </a:r>
          </a:p>
          <a:p>
            <a:pPr algn="l"/>
            <a:r>
              <a:rPr lang="ja-JP" altLang="en-US" sz="900" dirty="0" smtClean="0">
                <a:solidFill>
                  <a:schemeClr val="tx1"/>
                </a:solidFill>
              </a:rPr>
              <a:t>・復活不可能な契約（過去に給付金請求歴があるがん保険の契約）</a:t>
            </a:r>
          </a:p>
          <a:p>
            <a:pPr algn="l"/>
            <a:r>
              <a:rPr lang="en-US" altLang="ja-JP" sz="900" dirty="0" smtClean="0">
                <a:solidFill>
                  <a:schemeClr val="tx1"/>
                </a:solidFill>
              </a:rPr>
              <a:t>※</a:t>
            </a:r>
            <a:r>
              <a:rPr lang="ja-JP" altLang="en-US" sz="900" dirty="0" smtClean="0">
                <a:solidFill>
                  <a:schemeClr val="tx1"/>
                </a:solidFill>
              </a:rPr>
              <a:t>がん以外の請求歴や被保険者以外の請求歴の場合は復活できることもあります。</a:t>
            </a:r>
            <a:endParaRPr kumimoji="1" lang="ja-JP" altLang="en-US" sz="900" b="0" dirty="0">
              <a:solidFill>
                <a:schemeClr val="tx1"/>
              </a:solidFill>
            </a:endParaRPr>
          </a:p>
        </p:txBody>
      </p:sp>
      <p:sp>
        <p:nvSpPr>
          <p:cNvPr id="8" name="正方形/長方形 7"/>
          <p:cNvSpPr/>
          <p:nvPr/>
        </p:nvSpPr>
        <p:spPr>
          <a:xfrm>
            <a:off x="395536" y="5229200"/>
            <a:ext cx="8064896" cy="1152128"/>
          </a:xfrm>
          <a:prstGeom prst="rect">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en-US" altLang="ja-JP" dirty="0" smtClean="0">
              <a:solidFill>
                <a:schemeClr val="tx1"/>
              </a:solidFill>
            </a:endParaRPr>
          </a:p>
          <a:p>
            <a:pPr algn="l"/>
            <a:endParaRPr lang="en-US" altLang="ja-JP" dirty="0" smtClean="0">
              <a:solidFill>
                <a:schemeClr val="tx1"/>
              </a:solidFill>
            </a:endParaRPr>
          </a:p>
          <a:p>
            <a:pPr algn="l"/>
            <a:endParaRPr kumimoji="1" lang="en-US" altLang="ja-JP" dirty="0" smtClean="0">
              <a:solidFill>
                <a:schemeClr val="tx1"/>
              </a:solidFill>
            </a:endParaRPr>
          </a:p>
          <a:p>
            <a:pPr algn="l"/>
            <a:r>
              <a:rPr kumimoji="1" lang="ja-JP" altLang="en-US" dirty="0" smtClean="0">
                <a:solidFill>
                  <a:schemeClr val="tx1"/>
                </a:solidFill>
              </a:rPr>
              <a:t>⑦お客様への対応に失効取消のお手続き文が追加されています。</a:t>
            </a:r>
            <a:endParaRPr kumimoji="1" lang="ja-JP" altLang="en-US" dirty="0">
              <a:solidFill>
                <a:schemeClr val="tx1"/>
              </a:solidFill>
            </a:endParaRPr>
          </a:p>
        </p:txBody>
      </p:sp>
      <p:sp>
        <p:nvSpPr>
          <p:cNvPr id="9" name="角丸四角形 8"/>
          <p:cNvSpPr/>
          <p:nvPr/>
        </p:nvSpPr>
        <p:spPr>
          <a:xfrm>
            <a:off x="323528" y="4725144"/>
            <a:ext cx="4464496" cy="36004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179512" y="620688"/>
            <a:ext cx="8568952" cy="830997"/>
          </a:xfrm>
          <a:prstGeom prst="rect">
            <a:avLst/>
          </a:prstGeom>
          <a:noFill/>
        </p:spPr>
        <p:txBody>
          <a:bodyPr wrap="square" rtlCol="0">
            <a:spAutoFit/>
          </a:bodyPr>
          <a:lstStyle/>
          <a:p>
            <a:pPr algn="l"/>
            <a:r>
              <a:rPr kumimoji="1" lang="ja-JP" altLang="en-US" dirty="0" smtClean="0">
                <a:latin typeface="HG丸ｺﾞｼｯｸM-PRO" pitchFamily="50" charset="-128"/>
                <a:ea typeface="HG丸ｺﾞｼｯｸM-PRO" pitchFamily="50" charset="-128"/>
              </a:rPr>
              <a:t>＜ＨＬ＞代理店帳票の出力条件</a:t>
            </a:r>
            <a:r>
              <a:rPr lang="ja-JP" altLang="en-US" dirty="0" smtClean="0">
                <a:latin typeface="HG丸ｺﾞｼｯｸM-PRO" pitchFamily="50" charset="-128"/>
                <a:ea typeface="HG丸ｺﾞｼｯｸM-PRO" pitchFamily="50" charset="-128"/>
              </a:rPr>
              <a:t>の変更はありません。現行通りの仕訳で出力されます。</a:t>
            </a:r>
            <a:endParaRPr lang="en-US" altLang="ja-JP" dirty="0" smtClean="0">
              <a:latin typeface="HG丸ｺﾞｼｯｸM-PRO" pitchFamily="50" charset="-128"/>
              <a:ea typeface="HG丸ｺﾞｼｯｸM-PRO" pitchFamily="50" charset="-128"/>
            </a:endParaRPr>
          </a:p>
          <a:p>
            <a:pPr algn="l"/>
            <a:r>
              <a:rPr kumimoji="1" lang="ja-JP" altLang="en-US" dirty="0" smtClean="0">
                <a:latin typeface="HG丸ｺﾞｼｯｸM-PRO" pitchFamily="50" charset="-128"/>
                <a:ea typeface="HG丸ｺﾞｼｯｸM-PRO" pitchFamily="50" charset="-128"/>
              </a:rPr>
              <a:t>失効取消対象契約には「失効取消日」が追加されますので、日付をご確認</a:t>
            </a:r>
            <a:r>
              <a:rPr lang="ja-JP" altLang="en-US" dirty="0" smtClean="0">
                <a:latin typeface="HG丸ｺﾞｼｯｸM-PRO" pitchFamily="50" charset="-128"/>
                <a:ea typeface="HG丸ｺﾞｼｯｸM-PRO" pitchFamily="50" charset="-128"/>
              </a:rPr>
              <a:t>いただき、対応をお願いします。</a:t>
            </a:r>
            <a:endParaRPr kumimoji="1" lang="ja-JP" altLang="en-US" dirty="0">
              <a:latin typeface="HG丸ｺﾞｼｯｸM-PRO" pitchFamily="50" charset="-128"/>
              <a:ea typeface="HG丸ｺﾞｼｯｸM-PRO" pitchFamily="50" charset="-128"/>
            </a:endParaRPr>
          </a:p>
        </p:txBody>
      </p:sp>
      <p:sp>
        <p:nvSpPr>
          <p:cNvPr id="11" name="強調線吹き出し 1 (枠付き) 10"/>
          <p:cNvSpPr/>
          <p:nvPr/>
        </p:nvSpPr>
        <p:spPr>
          <a:xfrm>
            <a:off x="6732240" y="3356992"/>
            <a:ext cx="2088232" cy="504056"/>
          </a:xfrm>
          <a:prstGeom prst="accentBorderCallout1">
            <a:avLst>
              <a:gd name="adj1" fmla="val 18750"/>
              <a:gd name="adj2" fmla="val -8333"/>
              <a:gd name="adj3" fmla="val -56729"/>
              <a:gd name="adj4" fmla="val 47541"/>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900" dirty="0" smtClean="0">
                <a:solidFill>
                  <a:schemeClr val="tx1"/>
                </a:solidFill>
              </a:rPr>
              <a:t>⑥</a:t>
            </a:r>
            <a:r>
              <a:rPr kumimoji="1" lang="ja-JP" altLang="en-US" sz="900" dirty="0" smtClean="0">
                <a:solidFill>
                  <a:schemeClr val="tx1"/>
                </a:solidFill>
              </a:rPr>
              <a:t>「失効取消</a:t>
            </a:r>
            <a:r>
              <a:rPr lang="ja-JP" altLang="en-US" sz="900" dirty="0" smtClean="0">
                <a:solidFill>
                  <a:schemeClr val="tx1"/>
                </a:solidFill>
              </a:rPr>
              <a:t>期限日」</a:t>
            </a:r>
            <a:r>
              <a:rPr kumimoji="1" lang="ja-JP" altLang="en-US" sz="900" dirty="0" smtClean="0">
                <a:solidFill>
                  <a:schemeClr val="tx1"/>
                </a:solidFill>
              </a:rPr>
              <a:t>が表示されます。</a:t>
            </a:r>
            <a:endParaRPr kumimoji="1" lang="ja-JP" altLang="en-US" sz="900" dirty="0">
              <a:solidFill>
                <a:schemeClr val="tx1"/>
              </a:solidFill>
            </a:endParaRPr>
          </a:p>
        </p:txBody>
      </p:sp>
      <p:sp>
        <p:nvSpPr>
          <p:cNvPr id="12" name="角丸四角形 11"/>
          <p:cNvSpPr/>
          <p:nvPr/>
        </p:nvSpPr>
        <p:spPr>
          <a:xfrm>
            <a:off x="3419872" y="1988840"/>
            <a:ext cx="1512168" cy="36004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Picture 4"/>
          <p:cNvPicPr>
            <a:picLocks noChangeAspect="1" noChangeArrowheads="1"/>
          </p:cNvPicPr>
          <p:nvPr/>
        </p:nvPicPr>
        <p:blipFill>
          <a:blip r:embed="rId4" cstate="print"/>
          <a:srcRect/>
          <a:stretch>
            <a:fillRect/>
          </a:stretch>
        </p:blipFill>
        <p:spPr bwMode="auto">
          <a:xfrm>
            <a:off x="467544" y="5301208"/>
            <a:ext cx="7848872" cy="648072"/>
          </a:xfrm>
          <a:prstGeom prst="rect">
            <a:avLst/>
          </a:prstGeom>
          <a:noFill/>
          <a:ln w="9525">
            <a:noFill/>
            <a:miter lim="800000"/>
            <a:headEnd/>
            <a:tailEnd/>
          </a:ln>
        </p:spPr>
      </p:pic>
      <p:sp>
        <p:nvSpPr>
          <p:cNvPr id="14" name="強調線吹き出し 1 (枠付き) 13"/>
          <p:cNvSpPr/>
          <p:nvPr/>
        </p:nvSpPr>
        <p:spPr>
          <a:xfrm>
            <a:off x="4427984" y="3284984"/>
            <a:ext cx="1728192" cy="648072"/>
          </a:xfrm>
          <a:prstGeom prst="accentBorderCallout1">
            <a:avLst>
              <a:gd name="adj1" fmla="val 18750"/>
              <a:gd name="adj2" fmla="val -8333"/>
              <a:gd name="adj3" fmla="val -84107"/>
              <a:gd name="adj4" fmla="val 44534"/>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900" b="0" dirty="0" smtClean="0">
                <a:solidFill>
                  <a:schemeClr val="tx1"/>
                </a:solidFill>
              </a:rPr>
              <a:t>②簡易復活期限</a:t>
            </a:r>
            <a:endParaRPr kumimoji="1" lang="en-US" altLang="ja-JP" sz="900" b="0" dirty="0" smtClean="0">
              <a:solidFill>
                <a:schemeClr val="tx1"/>
              </a:solidFill>
            </a:endParaRPr>
          </a:p>
          <a:p>
            <a:pPr algn="l"/>
            <a:r>
              <a:rPr lang="ja-JP" altLang="en-US" sz="900" b="0" dirty="0" smtClean="0">
                <a:solidFill>
                  <a:schemeClr val="tx1"/>
                </a:solidFill>
              </a:rPr>
              <a:t>③復活可能期限</a:t>
            </a:r>
            <a:endParaRPr lang="en-US" altLang="ja-JP" sz="900" b="0" dirty="0" smtClean="0">
              <a:solidFill>
                <a:schemeClr val="tx1"/>
              </a:solidFill>
            </a:endParaRPr>
          </a:p>
          <a:p>
            <a:pPr algn="l"/>
            <a:r>
              <a:rPr kumimoji="1" lang="ja-JP" altLang="en-US" sz="900" b="0" dirty="0" smtClean="0">
                <a:solidFill>
                  <a:schemeClr val="tx1"/>
                </a:solidFill>
              </a:rPr>
              <a:t>④復活に必要な保険料</a:t>
            </a:r>
            <a:endParaRPr kumimoji="1" lang="en-US" altLang="ja-JP" sz="900" b="0" dirty="0" smtClean="0">
              <a:solidFill>
                <a:schemeClr val="tx1"/>
              </a:solidFill>
            </a:endParaRPr>
          </a:p>
          <a:p>
            <a:pPr algn="l"/>
            <a:r>
              <a:rPr lang="ja-JP" altLang="en-US" sz="900" b="0" dirty="0" smtClean="0">
                <a:solidFill>
                  <a:schemeClr val="tx1"/>
                </a:solidFill>
              </a:rPr>
              <a:t>⑤解約返戻金</a:t>
            </a:r>
            <a:endParaRPr lang="en-US" altLang="ja-JP" sz="900" b="0" dirty="0" smtClean="0">
              <a:solidFill>
                <a:schemeClr val="tx1"/>
              </a:solidFill>
            </a:endParaRPr>
          </a:p>
        </p:txBody>
      </p:sp>
      <p:sp>
        <p:nvSpPr>
          <p:cNvPr id="15" name="テキスト ボックス 14"/>
          <p:cNvSpPr txBox="1"/>
          <p:nvPr/>
        </p:nvSpPr>
        <p:spPr>
          <a:xfrm>
            <a:off x="6300192" y="1700808"/>
            <a:ext cx="2448272" cy="415498"/>
          </a:xfrm>
          <a:prstGeom prst="rect">
            <a:avLst/>
          </a:prstGeom>
          <a:solidFill>
            <a:schemeClr val="bg1"/>
          </a:solidFill>
        </p:spPr>
        <p:txBody>
          <a:bodyPr wrap="square" rtlCol="0">
            <a:spAutoFit/>
          </a:bodyPr>
          <a:lstStyle/>
          <a:p>
            <a:r>
              <a:rPr kumimoji="1" lang="ja-JP" altLang="en-US" sz="700" dirty="0" smtClean="0">
                <a:solidFill>
                  <a:schemeClr val="tx1">
                    <a:lumMod val="75000"/>
                    <a:lumOff val="25000"/>
                  </a:schemeClr>
                </a:solidFill>
                <a:latin typeface="ＭＳ 明朝" pitchFamily="17" charset="-128"/>
                <a:ea typeface="ＭＳ 明朝" pitchFamily="17" charset="-128"/>
              </a:rPr>
              <a:t>平成３０年１０月１５日</a:t>
            </a:r>
            <a:endParaRPr kumimoji="1" lang="en-US" altLang="ja-JP" sz="700" dirty="0" smtClean="0">
              <a:solidFill>
                <a:schemeClr val="tx1">
                  <a:lumMod val="75000"/>
                  <a:lumOff val="25000"/>
                </a:schemeClr>
              </a:solidFill>
              <a:latin typeface="ＭＳ 明朝" pitchFamily="17" charset="-128"/>
              <a:ea typeface="ＭＳ 明朝" pitchFamily="17" charset="-128"/>
            </a:endParaRPr>
          </a:p>
          <a:p>
            <a:r>
              <a:rPr kumimoji="1" lang="ja-JP" altLang="en-US" sz="700" dirty="0" smtClean="0">
                <a:solidFill>
                  <a:schemeClr val="tx1">
                    <a:lumMod val="75000"/>
                    <a:lumOff val="25000"/>
                  </a:schemeClr>
                </a:solidFill>
                <a:latin typeface="ＭＳ 明朝" pitchFamily="17" charset="-128"/>
                <a:ea typeface="ＭＳ 明朝" pitchFamily="17" charset="-128"/>
              </a:rPr>
              <a:t>ＳＯＭＰＯひまわり生命保険株式会社</a:t>
            </a:r>
            <a:endParaRPr kumimoji="1" lang="en-US" altLang="ja-JP" sz="700" dirty="0" smtClean="0">
              <a:solidFill>
                <a:schemeClr val="tx1">
                  <a:lumMod val="75000"/>
                  <a:lumOff val="25000"/>
                </a:schemeClr>
              </a:solidFill>
              <a:latin typeface="ＭＳ 明朝" pitchFamily="17" charset="-128"/>
              <a:ea typeface="ＭＳ 明朝" pitchFamily="17" charset="-128"/>
            </a:endParaRPr>
          </a:p>
          <a:p>
            <a:r>
              <a:rPr kumimoji="1" lang="ja-JP" altLang="en-US" sz="700" dirty="0" smtClean="0">
                <a:solidFill>
                  <a:schemeClr val="tx1">
                    <a:lumMod val="75000"/>
                    <a:lumOff val="25000"/>
                  </a:schemeClr>
                </a:solidFill>
                <a:latin typeface="ＭＳ 明朝" pitchFamily="17" charset="-128"/>
                <a:ea typeface="ＭＳ 明朝" pitchFamily="17" charset="-128"/>
              </a:rPr>
              <a:t>契約サービス部　収納保全Ｇ</a:t>
            </a:r>
            <a:endParaRPr kumimoji="1" lang="ja-JP" altLang="en-US" sz="700" dirty="0">
              <a:solidFill>
                <a:schemeClr val="tx1">
                  <a:lumMod val="75000"/>
                  <a:lumOff val="25000"/>
                </a:schemeClr>
              </a:solidFill>
              <a:latin typeface="ＭＳ 明朝" pitchFamily="17" charset="-128"/>
              <a:ea typeface="ＭＳ 明朝" pitchFamily="17" charset="-128"/>
            </a:endParaRPr>
          </a:p>
        </p:txBody>
      </p:sp>
      <p:sp>
        <p:nvSpPr>
          <p:cNvPr id="7" name="角丸四角形 6"/>
          <p:cNvSpPr/>
          <p:nvPr/>
        </p:nvSpPr>
        <p:spPr>
          <a:xfrm>
            <a:off x="7452320" y="2708920"/>
            <a:ext cx="936104" cy="28803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6300192" y="4005064"/>
            <a:ext cx="2628800" cy="648072"/>
          </a:xfrm>
          <a:prstGeom prst="rect">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6" name="Picture 2"/>
          <p:cNvPicPr>
            <a:picLocks noChangeAspect="1" noChangeArrowheads="1"/>
          </p:cNvPicPr>
          <p:nvPr/>
        </p:nvPicPr>
        <p:blipFill>
          <a:blip r:embed="rId2" cstate="print"/>
          <a:srcRect/>
          <a:stretch>
            <a:fillRect/>
          </a:stretch>
        </p:blipFill>
        <p:spPr bwMode="auto">
          <a:xfrm>
            <a:off x="539552" y="1484784"/>
            <a:ext cx="7848872" cy="2457450"/>
          </a:xfrm>
          <a:prstGeom prst="rect">
            <a:avLst/>
          </a:prstGeom>
          <a:noFill/>
          <a:ln w="9525">
            <a:noFill/>
            <a:miter lim="800000"/>
            <a:headEnd/>
            <a:tailEnd/>
          </a:ln>
        </p:spPr>
      </p:pic>
      <p:sp>
        <p:nvSpPr>
          <p:cNvPr id="2" name="タイトル 1"/>
          <p:cNvSpPr>
            <a:spLocks noGrp="1"/>
          </p:cNvSpPr>
          <p:nvPr>
            <p:ph type="title"/>
          </p:nvPr>
        </p:nvSpPr>
        <p:spPr/>
        <p:txBody>
          <a:bodyPr/>
          <a:lstStyle/>
          <a:p>
            <a:r>
              <a:rPr lang="ja-JP" altLang="en-US" dirty="0" smtClean="0"/>
              <a:t>代理店帳票</a:t>
            </a:r>
            <a:endParaRPr kumimoji="1" lang="ja-JP" altLang="en-US" dirty="0"/>
          </a:p>
        </p:txBody>
      </p:sp>
      <p:sp>
        <p:nvSpPr>
          <p:cNvPr id="4" name="テキスト ボックス 3"/>
          <p:cNvSpPr txBox="1"/>
          <p:nvPr/>
        </p:nvSpPr>
        <p:spPr>
          <a:xfrm>
            <a:off x="179512" y="692696"/>
            <a:ext cx="8784976" cy="584775"/>
          </a:xfrm>
          <a:prstGeom prst="rect">
            <a:avLst/>
          </a:prstGeom>
          <a:noFill/>
        </p:spPr>
        <p:txBody>
          <a:bodyPr wrap="square" rtlCol="0">
            <a:spAutoFit/>
          </a:bodyPr>
          <a:lstStyle/>
          <a:p>
            <a:pPr algn="l"/>
            <a:r>
              <a:rPr kumimoji="1" lang="ja-JP" altLang="en-US" dirty="0" smtClean="0">
                <a:latin typeface="HG丸ｺﾞｼｯｸM-PRO" pitchFamily="50" charset="-128"/>
                <a:ea typeface="HG丸ｺﾞｼｯｸM-PRO" pitchFamily="50" charset="-128"/>
              </a:rPr>
              <a:t>累積失効一覧表の表示内容に「失効取消案内」が追加されます。</a:t>
            </a:r>
            <a:endParaRPr kumimoji="1" lang="en-US" altLang="ja-JP" dirty="0" smtClean="0">
              <a:latin typeface="HG丸ｺﾞｼｯｸM-PRO" pitchFamily="50" charset="-128"/>
              <a:ea typeface="HG丸ｺﾞｼｯｸM-PRO" pitchFamily="50" charset="-128"/>
            </a:endParaRPr>
          </a:p>
          <a:p>
            <a:pPr algn="l"/>
            <a:r>
              <a:rPr lang="ja-JP" altLang="en-US" dirty="0" smtClean="0">
                <a:latin typeface="HG丸ｺﾞｼｯｸM-PRO" pitchFamily="50" charset="-128"/>
                <a:ea typeface="HG丸ｺﾞｼｯｸM-PRO" pitchFamily="50" charset="-128"/>
              </a:rPr>
              <a:t>失効取消対象契約か否かをご確認のうえ、優先的にご対応お願いいたします。</a:t>
            </a:r>
            <a:endParaRPr kumimoji="1" lang="ja-JP" altLang="en-US" dirty="0">
              <a:latin typeface="HG丸ｺﾞｼｯｸM-PRO" pitchFamily="50" charset="-128"/>
              <a:ea typeface="HG丸ｺﾞｼｯｸM-PRO" pitchFamily="50" charset="-128"/>
            </a:endParaRPr>
          </a:p>
        </p:txBody>
      </p:sp>
      <p:sp>
        <p:nvSpPr>
          <p:cNvPr id="9" name="角丸四角形 8"/>
          <p:cNvSpPr/>
          <p:nvPr/>
        </p:nvSpPr>
        <p:spPr bwMode="auto">
          <a:xfrm>
            <a:off x="3491880" y="2780928"/>
            <a:ext cx="144016" cy="1008112"/>
          </a:xfrm>
          <a:prstGeom prst="round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Microsoft Sans Serif" charset="-52"/>
              <a:ea typeface="ＭＳ Ｐゴシック" charset="-128"/>
              <a:cs typeface="ＭＳ Ｐゴシック" charset="-128"/>
            </a:endParaRPr>
          </a:p>
        </p:txBody>
      </p:sp>
      <p:sp>
        <p:nvSpPr>
          <p:cNvPr id="10" name="強調線吹き出し 1 (枠付き) 9"/>
          <p:cNvSpPr/>
          <p:nvPr/>
        </p:nvSpPr>
        <p:spPr bwMode="auto">
          <a:xfrm>
            <a:off x="395536" y="4077072"/>
            <a:ext cx="2592288" cy="1872208"/>
          </a:xfrm>
          <a:prstGeom prst="accentBorderCallout1">
            <a:avLst>
              <a:gd name="adj1" fmla="val 14228"/>
              <a:gd name="adj2" fmla="val 106675"/>
              <a:gd name="adj3" fmla="val -15925"/>
              <a:gd name="adj4" fmla="val 123612"/>
            </a:avLst>
          </a:prstGeom>
          <a:solidFill>
            <a:schemeClr val="accent3">
              <a:lumMod val="20000"/>
              <a:lumOff val="80000"/>
            </a:schemeClr>
          </a:solidFill>
          <a:ln w="381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a:r>
              <a:rPr lang="ja-JP" altLang="en-US" sz="900" dirty="0" smtClean="0">
                <a:latin typeface="Microsoft Sans Serif" charset="-52"/>
                <a:ea typeface="ＭＳ Ｐゴシック" charset="-128"/>
                <a:cs typeface="ＭＳ Ｐゴシック" charset="-128"/>
              </a:rPr>
              <a:t>①失効案内欄</a:t>
            </a:r>
            <a:endParaRPr lang="en-US" altLang="ja-JP" sz="900" dirty="0" smtClean="0">
              <a:latin typeface="Microsoft Sans Serif" charset="-52"/>
              <a:ea typeface="ＭＳ Ｐゴシック" charset="-128"/>
              <a:cs typeface="ＭＳ Ｐゴシック" charset="-128"/>
            </a:endParaRPr>
          </a:p>
          <a:p>
            <a:pPr algn="l"/>
            <a:r>
              <a:rPr lang="ja-JP" altLang="en-US" sz="900" dirty="0" smtClean="0">
                <a:latin typeface="Microsoft Sans Serif" charset="-52"/>
                <a:ea typeface="ＭＳ Ｐゴシック" charset="-128"/>
                <a:cs typeface="ＭＳ Ｐゴシック" charset="-128"/>
              </a:rPr>
              <a:t>「</a:t>
            </a:r>
            <a:r>
              <a:rPr lang="en-US" altLang="ja-JP" sz="900" dirty="0" smtClean="0">
                <a:latin typeface="Microsoft Sans Serif" charset="-52"/>
                <a:ea typeface="ＭＳ Ｐゴシック" charset="-128"/>
                <a:cs typeface="ＭＳ Ｐゴシック" charset="-128"/>
              </a:rPr>
              <a:t>1</a:t>
            </a:r>
            <a:r>
              <a:rPr lang="ja-JP" altLang="en-US" sz="900" dirty="0" smtClean="0">
                <a:latin typeface="Microsoft Sans Serif" charset="-52"/>
                <a:ea typeface="ＭＳ Ｐゴシック" charset="-128"/>
                <a:cs typeface="ＭＳ Ｐゴシック" charset="-128"/>
              </a:rPr>
              <a:t>」失効取消のご案内が新しく表示されます。</a:t>
            </a:r>
            <a:endParaRPr lang="en-US" altLang="ja-JP" sz="900" dirty="0" smtClean="0">
              <a:latin typeface="Microsoft Sans Serif" charset="-52"/>
              <a:ea typeface="ＭＳ Ｐゴシック" charset="-128"/>
              <a:cs typeface="ＭＳ Ｐゴシック" charset="-128"/>
            </a:endParaRPr>
          </a:p>
          <a:p>
            <a:pPr algn="l"/>
            <a:endParaRPr lang="en-US" altLang="ja-JP" sz="900" b="0" smtClean="0">
              <a:latin typeface="Microsoft Sans Serif" charset="-52"/>
              <a:ea typeface="ＭＳ Ｐゴシック" charset="-128"/>
              <a:cs typeface="ＭＳ Ｐゴシック" charset="-128"/>
            </a:endParaRPr>
          </a:p>
          <a:p>
            <a:pPr algn="l"/>
            <a:r>
              <a:rPr lang="ja-JP" altLang="en-US" sz="900" b="0" smtClean="0">
                <a:latin typeface="Microsoft Sans Serif" charset="-52"/>
                <a:ea typeface="ＭＳ Ｐゴシック" charset="-128"/>
                <a:cs typeface="ＭＳ Ｐゴシック" charset="-128"/>
              </a:rPr>
              <a:t>「</a:t>
            </a:r>
            <a:r>
              <a:rPr lang="en-US" altLang="ja-JP" sz="900" b="0" dirty="0" smtClean="0">
                <a:latin typeface="Microsoft Sans Serif" charset="-52"/>
                <a:ea typeface="ＭＳ Ｐゴシック" charset="-128"/>
                <a:cs typeface="ＭＳ Ｐゴシック" charset="-128"/>
              </a:rPr>
              <a:t>2</a:t>
            </a:r>
            <a:r>
              <a:rPr lang="ja-JP" altLang="en-US" sz="900" b="0" dirty="0" smtClean="0">
                <a:latin typeface="Microsoft Sans Serif" charset="-52"/>
                <a:ea typeface="ＭＳ Ｐゴシック" charset="-128"/>
                <a:cs typeface="ＭＳ Ｐゴシック" charset="-128"/>
              </a:rPr>
              <a:t>」復活告知書を送付を送付しています。</a:t>
            </a:r>
            <a:endParaRPr lang="en-US" altLang="ja-JP" sz="900" b="0" dirty="0" smtClean="0">
              <a:latin typeface="Microsoft Sans Serif" charset="-52"/>
              <a:ea typeface="ＭＳ Ｐゴシック" charset="-128"/>
              <a:cs typeface="ＭＳ Ｐゴシック" charset="-128"/>
            </a:endParaRPr>
          </a:p>
          <a:p>
            <a:pPr algn="l"/>
            <a:r>
              <a:rPr lang="ja-JP" altLang="en-US" sz="900" b="0" dirty="0" smtClean="0"/>
              <a:t>「復活案内」欄に“</a:t>
            </a:r>
            <a:r>
              <a:rPr lang="en-US" altLang="ja-JP" sz="900" b="0" dirty="0" smtClean="0"/>
              <a:t>0” </a:t>
            </a:r>
            <a:r>
              <a:rPr lang="ja-JP" altLang="en-US" sz="900" b="0" dirty="0" smtClean="0"/>
              <a:t>が表示されている場合、復活請求書類の送付対象であることを意味しています。</a:t>
            </a:r>
          </a:p>
          <a:p>
            <a:pPr algn="l"/>
            <a:r>
              <a:rPr lang="ja-JP" altLang="en-US" sz="900" b="0" dirty="0" smtClean="0"/>
              <a:t>また、下記の帳票で該当の項目に“＊”が表示されている場合は帳票が発行されたことを意味しています。</a:t>
            </a:r>
          </a:p>
          <a:p>
            <a:pPr algn="l"/>
            <a:r>
              <a:rPr lang="ja-JP" altLang="en-US" sz="900" b="0" dirty="0" smtClean="0"/>
              <a:t>「失効案内」「失効後</a:t>
            </a:r>
            <a:r>
              <a:rPr lang="en-US" altLang="ja-JP" sz="900" b="0" dirty="0" smtClean="0"/>
              <a:t>3</a:t>
            </a:r>
            <a:r>
              <a:rPr lang="ja-JP" altLang="en-US" sz="900" b="0" dirty="0" smtClean="0"/>
              <a:t>か月案内」「失効後</a:t>
            </a:r>
            <a:r>
              <a:rPr lang="en-US" altLang="ja-JP" sz="900" b="0" dirty="0" smtClean="0"/>
              <a:t>6</a:t>
            </a:r>
            <a:r>
              <a:rPr lang="ja-JP" altLang="en-US" sz="900" b="0" dirty="0" smtClean="0"/>
              <a:t>か月案内」</a:t>
            </a:r>
            <a:r>
              <a:rPr lang="zh-CN" altLang="en-US" sz="900" b="0" dirty="0" smtClean="0"/>
              <a:t>「失効後</a:t>
            </a:r>
            <a:r>
              <a:rPr lang="en-US" altLang="zh-CN" sz="900" b="0" dirty="0" smtClean="0"/>
              <a:t>1</a:t>
            </a:r>
            <a:r>
              <a:rPr lang="zh-CN" altLang="en-US" sz="900" b="0" dirty="0" smtClean="0"/>
              <a:t>年案内」「時効予告案内」</a:t>
            </a:r>
            <a:endParaRPr kumimoji="1" lang="en-US" altLang="ja-JP" sz="900" b="0" i="0" u="none" strike="noStrike" cap="none" normalizeH="0" baseline="0" dirty="0" smtClean="0">
              <a:ln>
                <a:noFill/>
              </a:ln>
              <a:solidFill>
                <a:schemeClr val="tx1"/>
              </a:solidFill>
              <a:effectLst/>
              <a:latin typeface="Microsoft Sans Serif" charset="-52"/>
              <a:ea typeface="ＭＳ Ｐゴシック" charset="-128"/>
              <a:cs typeface="ＭＳ Ｐゴシック" charset="-128"/>
            </a:endParaRPr>
          </a:p>
        </p:txBody>
      </p:sp>
      <p:sp>
        <p:nvSpPr>
          <p:cNvPr id="11" name="角丸四角形 10"/>
          <p:cNvSpPr/>
          <p:nvPr/>
        </p:nvSpPr>
        <p:spPr bwMode="auto">
          <a:xfrm>
            <a:off x="7164288" y="3501008"/>
            <a:ext cx="1080120" cy="288032"/>
          </a:xfrm>
          <a:prstGeom prst="round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Microsoft Sans Serif" charset="-52"/>
              <a:ea typeface="ＭＳ Ｐゴシック" charset="-128"/>
              <a:cs typeface="ＭＳ Ｐゴシック" charset="-128"/>
            </a:endParaRPr>
          </a:p>
        </p:txBody>
      </p:sp>
      <p:pic>
        <p:nvPicPr>
          <p:cNvPr id="2050" name="Picture 2"/>
          <p:cNvPicPr>
            <a:picLocks noChangeAspect="1" noChangeArrowheads="1"/>
          </p:cNvPicPr>
          <p:nvPr/>
        </p:nvPicPr>
        <p:blipFill>
          <a:blip r:embed="rId3" cstate="print"/>
          <a:srcRect/>
          <a:stretch>
            <a:fillRect/>
          </a:stretch>
        </p:blipFill>
        <p:spPr bwMode="auto">
          <a:xfrm>
            <a:off x="6444208" y="4077072"/>
            <a:ext cx="2376264" cy="504056"/>
          </a:xfrm>
          <a:prstGeom prst="rect">
            <a:avLst/>
          </a:prstGeom>
          <a:noFill/>
          <a:ln w="9525">
            <a:noFill/>
            <a:miter lim="800000"/>
            <a:headEnd/>
            <a:tailEnd/>
          </a:ln>
        </p:spPr>
      </p:pic>
      <p:sp>
        <p:nvSpPr>
          <p:cNvPr id="14" name="強調線吹き出し 1 (枠付き) 13"/>
          <p:cNvSpPr/>
          <p:nvPr/>
        </p:nvSpPr>
        <p:spPr bwMode="auto">
          <a:xfrm>
            <a:off x="6156176" y="5229200"/>
            <a:ext cx="2736304" cy="936104"/>
          </a:xfrm>
          <a:prstGeom prst="accentBorderCallout1">
            <a:avLst>
              <a:gd name="adj1" fmla="val 18750"/>
              <a:gd name="adj2" fmla="val -8333"/>
              <a:gd name="adj3" fmla="val -69536"/>
              <a:gd name="adj4" fmla="val 34060"/>
            </a:avLst>
          </a:prstGeom>
          <a:solidFill>
            <a:schemeClr val="accent3">
              <a:lumMod val="20000"/>
              <a:lumOff val="80000"/>
            </a:schemeClr>
          </a:solidFill>
          <a:ln w="381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a:r>
              <a:rPr lang="ja-JP" altLang="en-US" sz="1200" dirty="0" smtClean="0"/>
              <a:t>④「失効取消期限」が新しく表示されます。</a:t>
            </a:r>
            <a:endParaRPr lang="en-US" altLang="ja-JP" sz="1200" dirty="0" smtClean="0"/>
          </a:p>
          <a:p>
            <a:pPr algn="l"/>
            <a:r>
              <a:rPr lang="ja-JP" altLang="en-US" sz="900" b="0" dirty="0" smtClean="0"/>
              <a:t>失効取消期限後は現行通り、「簡易復活期限」「復活期限」「返戻金請求期限」（失効返戻金がある場合）を表示します。</a:t>
            </a:r>
            <a:endParaRPr kumimoji="1" lang="ja-JP" altLang="en-US" sz="900" b="0" i="0" u="none" strike="noStrike" cap="none" normalizeH="0" baseline="0" dirty="0">
              <a:ln>
                <a:noFill/>
              </a:ln>
              <a:solidFill>
                <a:schemeClr val="tx1"/>
              </a:solidFill>
              <a:effectLst/>
              <a:latin typeface="Microsoft Sans Serif" charset="-52"/>
              <a:ea typeface="ＭＳ Ｐゴシック" charset="-128"/>
              <a:cs typeface="ＭＳ Ｐゴシック" charset="-128"/>
            </a:endParaRPr>
          </a:p>
        </p:txBody>
      </p:sp>
      <p:sp>
        <p:nvSpPr>
          <p:cNvPr id="13" name="強調線吹き出し 1 (枠付き) 12"/>
          <p:cNvSpPr/>
          <p:nvPr/>
        </p:nvSpPr>
        <p:spPr bwMode="auto">
          <a:xfrm>
            <a:off x="3779912" y="4221088"/>
            <a:ext cx="2304256" cy="648072"/>
          </a:xfrm>
          <a:prstGeom prst="accentBorderCallout1">
            <a:avLst>
              <a:gd name="adj1" fmla="val 18750"/>
              <a:gd name="adj2" fmla="val -8333"/>
              <a:gd name="adj3" fmla="val -182091"/>
              <a:gd name="adj4" fmla="val 45566"/>
            </a:avLst>
          </a:prstGeom>
          <a:solidFill>
            <a:schemeClr val="accent3">
              <a:lumMod val="20000"/>
              <a:lumOff val="80000"/>
            </a:schemeClr>
          </a:solidFill>
          <a:ln w="381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a:r>
              <a:rPr lang="ja-JP" altLang="en-US" sz="900" b="0" dirty="0" smtClean="0"/>
              <a:t>②</a:t>
            </a:r>
            <a:endParaRPr lang="en-US" altLang="ja-JP" sz="900" b="0" dirty="0" smtClean="0"/>
          </a:p>
          <a:p>
            <a:pPr algn="l"/>
            <a:r>
              <a:rPr lang="ja-JP" altLang="en-US" sz="900" b="0" dirty="0" smtClean="0"/>
              <a:t>当月復活保険料、</a:t>
            </a:r>
            <a:r>
              <a:rPr lang="zh-TW" altLang="en-US" sz="900" b="0" dirty="0" smtClean="0"/>
              <a:t>翌月復活保険料</a:t>
            </a:r>
            <a:r>
              <a:rPr lang="ja-JP" altLang="en-US" sz="900" b="0" dirty="0" err="1" smtClean="0"/>
              <a:t>、</a:t>
            </a:r>
            <a:r>
              <a:rPr lang="ja-JP" altLang="en-US" sz="900" b="0" dirty="0" smtClean="0"/>
              <a:t>失効返戻金</a:t>
            </a:r>
            <a:endParaRPr lang="en-US" altLang="ja-JP" sz="900" b="0" dirty="0" smtClean="0"/>
          </a:p>
          <a:p>
            <a:pPr algn="l"/>
            <a:r>
              <a:rPr kumimoji="1" lang="ja-JP" altLang="en-US" sz="900" b="0" i="0" u="none" strike="noStrike" cap="none" normalizeH="0" baseline="0" dirty="0" smtClean="0">
                <a:ln>
                  <a:noFill/>
                </a:ln>
                <a:solidFill>
                  <a:schemeClr val="tx1"/>
                </a:solidFill>
                <a:effectLst/>
                <a:latin typeface="Microsoft Sans Serif" charset="-52"/>
                <a:ea typeface="ＭＳ Ｐゴシック" charset="-128"/>
                <a:cs typeface="ＭＳ Ｐゴシック" charset="-128"/>
              </a:rPr>
              <a:t>③</a:t>
            </a:r>
            <a:r>
              <a:rPr lang="zh-TW" altLang="en-US" sz="900" b="0" dirty="0" smtClean="0"/>
              <a:t>自振相殺金額</a:t>
            </a:r>
            <a:r>
              <a:rPr lang="ja-JP" altLang="en-US" sz="900" b="0" dirty="0" err="1" smtClean="0"/>
              <a:t>、</a:t>
            </a:r>
            <a:r>
              <a:rPr lang="zh-TW" altLang="en-US" sz="900" b="0" dirty="0" smtClean="0"/>
              <a:t>契約者貸付相殺金額</a:t>
            </a:r>
            <a:endParaRPr kumimoji="1" lang="ja-JP" altLang="en-US" sz="900" b="0" i="0" u="none" strike="noStrike" cap="none" normalizeH="0" baseline="0" dirty="0">
              <a:ln>
                <a:noFill/>
              </a:ln>
              <a:solidFill>
                <a:schemeClr val="tx1"/>
              </a:solidFill>
              <a:effectLst/>
              <a:latin typeface="Microsoft Sans Serif" charset="-52"/>
              <a:ea typeface="ＭＳ Ｐゴシック" charset="-128"/>
              <a:cs typeface="ＭＳ Ｐゴシック" charset="-128"/>
            </a:endParaRPr>
          </a:p>
        </p:txBody>
      </p:sp>
      <p:sp>
        <p:nvSpPr>
          <p:cNvPr id="16" name="下矢印 15"/>
          <p:cNvSpPr/>
          <p:nvPr/>
        </p:nvSpPr>
        <p:spPr bwMode="auto">
          <a:xfrm>
            <a:off x="7524328" y="3861048"/>
            <a:ext cx="432048" cy="144016"/>
          </a:xfrm>
          <a:prstGeom prst="downArrow">
            <a:avLst/>
          </a:prstGeom>
          <a:solidFill>
            <a:schemeClr val="accent2">
              <a:lumMod val="20000"/>
              <a:lumOff val="80000"/>
            </a:schemeClr>
          </a:solidFill>
          <a:ln w="127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Microsoft Sans Serif" charset="-52"/>
              <a:ea typeface="ＭＳ Ｐゴシック" charset="-128"/>
              <a:cs typeface="ＭＳ Ｐゴシック" charset="-128"/>
            </a:endParaRPr>
          </a:p>
        </p:txBody>
      </p:sp>
      <p:sp>
        <p:nvSpPr>
          <p:cNvPr id="17" name="テキスト ボックス 16"/>
          <p:cNvSpPr txBox="1"/>
          <p:nvPr/>
        </p:nvSpPr>
        <p:spPr>
          <a:xfrm>
            <a:off x="5580112" y="1484784"/>
            <a:ext cx="3240360" cy="215444"/>
          </a:xfrm>
          <a:prstGeom prst="rect">
            <a:avLst/>
          </a:prstGeom>
          <a:solidFill>
            <a:schemeClr val="bg1"/>
          </a:solidFill>
        </p:spPr>
        <p:txBody>
          <a:bodyPr wrap="square" rtlCol="0">
            <a:spAutoFit/>
          </a:bodyPr>
          <a:lstStyle/>
          <a:p>
            <a:r>
              <a:rPr kumimoji="1" lang="ja-JP" altLang="en-US" sz="800" dirty="0" smtClean="0">
                <a:solidFill>
                  <a:schemeClr val="tx1">
                    <a:lumMod val="75000"/>
                    <a:lumOff val="25000"/>
                  </a:schemeClr>
                </a:solidFill>
                <a:latin typeface="ＭＳ 明朝" pitchFamily="17" charset="-128"/>
                <a:ea typeface="ＭＳ 明朝" pitchFamily="17" charset="-128"/>
              </a:rPr>
              <a:t>ＳＯＭＰＯひまわり生命保険株式会社</a:t>
            </a:r>
            <a:endParaRPr kumimoji="1" lang="ja-JP" altLang="en-US" sz="800" dirty="0">
              <a:solidFill>
                <a:schemeClr val="tx1">
                  <a:lumMod val="75000"/>
                  <a:lumOff val="25000"/>
                </a:schemeClr>
              </a:solidFill>
              <a:latin typeface="ＭＳ 明朝" pitchFamily="17" charset="-128"/>
              <a:ea typeface="ＭＳ 明朝" pitchFamily="17"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8"/>
          <p:cNvSpPr>
            <a:spLocks noChangeArrowheads="1"/>
          </p:cNvSpPr>
          <p:nvPr/>
        </p:nvSpPr>
        <p:spPr bwMode="auto">
          <a:xfrm>
            <a:off x="395536" y="908720"/>
            <a:ext cx="8351837" cy="5328595"/>
          </a:xfrm>
          <a:prstGeom prst="rect">
            <a:avLst/>
          </a:prstGeom>
          <a:solidFill>
            <a:schemeClr val="bg1"/>
          </a:solidFill>
          <a:ln w="9525">
            <a:solidFill>
              <a:schemeClr val="tx1"/>
            </a:solidFill>
            <a:prstDash val="solid"/>
            <a:miter lim="800000"/>
            <a:headEnd/>
            <a:tailEnd/>
          </a:ln>
        </p:spPr>
        <p:txBody>
          <a:bodyPr wrap="none" lIns="180000" tIns="180000" rIns="180000" bIns="108000" anchor="t"/>
          <a:lstStyle/>
          <a:p>
            <a:pPr algn="l">
              <a:lnSpc>
                <a:spcPct val="150000"/>
              </a:lnSpc>
            </a:pPr>
            <a:r>
              <a:rPr lang="ja-JP" altLang="en-US" b="0" dirty="0" smtClean="0">
                <a:latin typeface="HG丸ｺﾞｼｯｸM-PRO" pitchFamily="50" charset="-128"/>
                <a:ea typeface="HG丸ｺﾞｼｯｸM-PRO" pitchFamily="50" charset="-128"/>
              </a:rPr>
              <a:t>■「失効取消制度」取扱上の注意点</a:t>
            </a:r>
          </a:p>
          <a:p>
            <a:pPr algn="l">
              <a:lnSpc>
                <a:spcPct val="150000"/>
              </a:lnSpc>
            </a:pPr>
            <a:r>
              <a:rPr lang="ja-JP" altLang="en-US" b="0" dirty="0" smtClean="0">
                <a:latin typeface="HG丸ｺﾞｼｯｸM-PRO" pitchFamily="50" charset="-128"/>
                <a:ea typeface="HG丸ｺﾞｼｯｸM-PRO" pitchFamily="50" charset="-128"/>
              </a:rPr>
              <a:t>・失効取消に必要な保険料は失効取消期月までの未払込保険料です。</a:t>
            </a:r>
            <a:endParaRPr lang="en-US" altLang="ja-JP" b="0" dirty="0" smtClean="0">
              <a:latin typeface="HG丸ｺﾞｼｯｸM-PRO" pitchFamily="50" charset="-128"/>
              <a:ea typeface="HG丸ｺﾞｼｯｸM-PRO" pitchFamily="50" charset="-128"/>
            </a:endParaRPr>
          </a:p>
          <a:p>
            <a:pPr algn="l">
              <a:lnSpc>
                <a:spcPct val="150000"/>
              </a:lnSpc>
            </a:pPr>
            <a:r>
              <a:rPr lang="ja-JP" altLang="en-US" b="0" dirty="0" smtClean="0">
                <a:latin typeface="HG丸ｺﾞｼｯｸM-PRO" pitchFamily="50" charset="-128"/>
                <a:ea typeface="HG丸ｺﾞｼｯｸM-PRO" pitchFamily="50" charset="-128"/>
              </a:rPr>
              <a:t>　月払の場合には３か月分の保険料のお払込みが必要となります。</a:t>
            </a:r>
            <a:endParaRPr lang="en-US" altLang="ja-JP" b="0" dirty="0" smtClean="0">
              <a:latin typeface="HG丸ｺﾞｼｯｸM-PRO" pitchFamily="50" charset="-128"/>
              <a:ea typeface="HG丸ｺﾞｼｯｸM-PRO" pitchFamily="50" charset="-128"/>
            </a:endParaRPr>
          </a:p>
          <a:p>
            <a:pPr algn="l">
              <a:lnSpc>
                <a:spcPct val="150000"/>
              </a:lnSpc>
            </a:pPr>
            <a:r>
              <a:rPr lang="ja-JP" altLang="en-US" b="0" dirty="0" smtClean="0">
                <a:latin typeface="HG丸ｺﾞｼｯｸM-PRO" pitchFamily="50" charset="-128"/>
                <a:ea typeface="HG丸ｺﾞｼｯｸM-PRO" pitchFamily="50" charset="-128"/>
              </a:rPr>
              <a:t>　未払込保険料全額のお払込みがないと失効取消は出来ません。</a:t>
            </a:r>
          </a:p>
          <a:p>
            <a:pPr algn="l">
              <a:lnSpc>
                <a:spcPct val="150000"/>
              </a:lnSpc>
            </a:pPr>
            <a:endParaRPr lang="en-US" altLang="ja-JP" b="0" dirty="0" smtClean="0">
              <a:latin typeface="HG丸ｺﾞｼｯｸM-PRO" pitchFamily="50" charset="-128"/>
              <a:ea typeface="HG丸ｺﾞｼｯｸM-PRO" pitchFamily="50" charset="-128"/>
            </a:endParaRPr>
          </a:p>
          <a:p>
            <a:pPr algn="l">
              <a:lnSpc>
                <a:spcPct val="150000"/>
              </a:lnSpc>
            </a:pPr>
            <a:r>
              <a:rPr lang="ja-JP" altLang="en-US" b="0" dirty="0" smtClean="0">
                <a:latin typeface="HG丸ｺﾞｼｯｸM-PRO" pitchFamily="50" charset="-128"/>
                <a:ea typeface="HG丸ｺﾞｼｯｸM-PRO" pitchFamily="50" charset="-128"/>
              </a:rPr>
              <a:t>・本制度は、ご契約者さまが保険料のお払込みをうっかり失念し、保険契約が失効して</a:t>
            </a:r>
            <a:endParaRPr lang="en-US" altLang="ja-JP" b="0" dirty="0" smtClean="0">
              <a:latin typeface="HG丸ｺﾞｼｯｸM-PRO" pitchFamily="50" charset="-128"/>
              <a:ea typeface="HG丸ｺﾞｼｯｸM-PRO" pitchFamily="50" charset="-128"/>
            </a:endParaRPr>
          </a:p>
          <a:p>
            <a:pPr algn="l">
              <a:lnSpc>
                <a:spcPct val="150000"/>
              </a:lnSpc>
            </a:pPr>
            <a:r>
              <a:rPr lang="ja-JP" altLang="en-US" b="0" dirty="0" smtClean="0">
                <a:latin typeface="HG丸ｺﾞｼｯｸM-PRO" pitchFamily="50" charset="-128"/>
                <a:ea typeface="HG丸ｺﾞｼｯｸM-PRO" pitchFamily="50" charset="-128"/>
              </a:rPr>
              <a:t>　しまった際の救済を目的としています。</a:t>
            </a:r>
            <a:endParaRPr lang="en-US" altLang="ja-JP" b="0" dirty="0" smtClean="0">
              <a:latin typeface="HG丸ｺﾞｼｯｸM-PRO" pitchFamily="50" charset="-128"/>
              <a:ea typeface="HG丸ｺﾞｼｯｸM-PRO" pitchFamily="50" charset="-128"/>
            </a:endParaRPr>
          </a:p>
          <a:p>
            <a:pPr algn="l">
              <a:lnSpc>
                <a:spcPct val="150000"/>
              </a:lnSpc>
            </a:pPr>
            <a:r>
              <a:rPr lang="ja-JP" altLang="en-US" b="0" dirty="0" smtClean="0">
                <a:latin typeface="HG丸ｺﾞｼｯｸM-PRO" pitchFamily="50" charset="-128"/>
                <a:ea typeface="HG丸ｺﾞｼｯｸM-PRO" pitchFamily="50" charset="-128"/>
              </a:rPr>
              <a:t>　保険契約を失効させない（未然に防ぐ）ことが最重要であることはこれまでと変わり</a:t>
            </a:r>
            <a:endParaRPr lang="en-US" altLang="ja-JP" b="0" dirty="0" smtClean="0">
              <a:latin typeface="HG丸ｺﾞｼｯｸM-PRO" pitchFamily="50" charset="-128"/>
              <a:ea typeface="HG丸ｺﾞｼｯｸM-PRO" pitchFamily="50" charset="-128"/>
            </a:endParaRPr>
          </a:p>
          <a:p>
            <a:pPr algn="l">
              <a:lnSpc>
                <a:spcPct val="150000"/>
              </a:lnSpc>
            </a:pPr>
            <a:r>
              <a:rPr lang="ja-JP" altLang="en-US" b="0" dirty="0" smtClean="0">
                <a:latin typeface="HG丸ｺﾞｼｯｸM-PRO" pitchFamily="50" charset="-128"/>
                <a:ea typeface="HG丸ｺﾞｼｯｸM-PRO" pitchFamily="50" charset="-128"/>
              </a:rPr>
              <a:t>　ありませんので、引き続き未収納フォローによる失効防止の徹底をお願いします。</a:t>
            </a:r>
          </a:p>
          <a:p>
            <a:pPr algn="l">
              <a:lnSpc>
                <a:spcPct val="150000"/>
              </a:lnSpc>
            </a:pPr>
            <a:r>
              <a:rPr lang="ja-JP" altLang="en-US" b="0" dirty="0" smtClean="0">
                <a:latin typeface="HG丸ｺﾞｼｯｸM-PRO" pitchFamily="50" charset="-128"/>
                <a:ea typeface="HG丸ｺﾞｼｯｸM-PRO" pitchFamily="50" charset="-128"/>
              </a:rPr>
              <a:t>・本制度を繰り返し利用されるのは制度本来の目的に反すること、毎月保険料をきちん</a:t>
            </a:r>
            <a:endParaRPr lang="en-US" altLang="ja-JP" b="0" dirty="0" smtClean="0">
              <a:latin typeface="HG丸ｺﾞｼｯｸM-PRO" pitchFamily="50" charset="-128"/>
              <a:ea typeface="HG丸ｺﾞｼｯｸM-PRO" pitchFamily="50" charset="-128"/>
            </a:endParaRPr>
          </a:p>
          <a:p>
            <a:pPr algn="l">
              <a:lnSpc>
                <a:spcPct val="150000"/>
              </a:lnSpc>
            </a:pPr>
            <a:r>
              <a:rPr lang="ja-JP" altLang="en-US" b="0" dirty="0" smtClean="0">
                <a:latin typeface="HG丸ｺﾞｼｯｸM-PRO" pitchFamily="50" charset="-128"/>
                <a:ea typeface="HG丸ｺﾞｼｯｸM-PRO" pitchFamily="50" charset="-128"/>
              </a:rPr>
              <a:t>　とお払込いただいているご契約者さまとの公平性確保の観点から、失効取消を半年に</a:t>
            </a:r>
            <a:endParaRPr lang="en-US" altLang="ja-JP" b="0" dirty="0" smtClean="0">
              <a:latin typeface="HG丸ｺﾞｼｯｸM-PRO" pitchFamily="50" charset="-128"/>
              <a:ea typeface="HG丸ｺﾞｼｯｸM-PRO" pitchFamily="50" charset="-128"/>
            </a:endParaRPr>
          </a:p>
          <a:p>
            <a:pPr algn="l">
              <a:lnSpc>
                <a:spcPct val="150000"/>
              </a:lnSpc>
            </a:pPr>
            <a:r>
              <a:rPr lang="ja-JP" altLang="en-US" b="0" dirty="0" smtClean="0">
                <a:latin typeface="HG丸ｺﾞｼｯｸM-PRO" pitchFamily="50" charset="-128"/>
                <a:ea typeface="HG丸ｺﾞｼｯｸM-PRO" pitchFamily="50" charset="-128"/>
              </a:rPr>
              <a:t>　２回以上繰り返したご契約者さまには別途、注意喚起を行う予定です。</a:t>
            </a:r>
          </a:p>
          <a:p>
            <a:pPr algn="l">
              <a:lnSpc>
                <a:spcPct val="150000"/>
              </a:lnSpc>
            </a:pPr>
            <a:endParaRPr lang="ja-JP" altLang="en-US" sz="1400" dirty="0">
              <a:latin typeface="HG丸ｺﾞｼｯｸM-PRO" pitchFamily="50" charset="-128"/>
              <a:ea typeface="HG丸ｺﾞｼｯｸM-PRO" pitchFamily="50" charset="-128"/>
            </a:endParaRPr>
          </a:p>
        </p:txBody>
      </p:sp>
      <p:sp>
        <p:nvSpPr>
          <p:cNvPr id="9" name="タイトル 8"/>
          <p:cNvSpPr>
            <a:spLocks noGrp="1"/>
          </p:cNvSpPr>
          <p:nvPr>
            <p:ph type="title"/>
          </p:nvPr>
        </p:nvSpPr>
        <p:spPr/>
        <p:txBody>
          <a:bodyPr/>
          <a:lstStyle/>
          <a:p>
            <a:r>
              <a:rPr lang="ja-JP" altLang="en-US" dirty="0" smtClean="0"/>
              <a:t>＊ご注意ください＊</a:t>
            </a:r>
            <a:endParaRPr kumimoji="1" lang="ja-JP" altLang="en-US"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1_標準デザイン">
  <a:themeElements>
    <a:clrScheme name="sompo">
      <a:dk1>
        <a:srgbClr val="000000"/>
      </a:dk1>
      <a:lt1>
        <a:srgbClr val="FFFFFF"/>
      </a:lt1>
      <a:dk2>
        <a:srgbClr val="A0A3AA"/>
      </a:dk2>
      <a:lt2>
        <a:srgbClr val="DADCDC"/>
      </a:lt2>
      <a:accent1>
        <a:srgbClr val="CC0022"/>
      </a:accent1>
      <a:accent2>
        <a:srgbClr val="ED8B00"/>
      </a:accent2>
      <a:accent3>
        <a:srgbClr val="FCC800"/>
      </a:accent3>
      <a:accent4>
        <a:srgbClr val="009F3A"/>
      </a:accent4>
      <a:accent5>
        <a:srgbClr val="001268"/>
      </a:accent5>
      <a:accent6>
        <a:srgbClr val="826FB0"/>
      </a:accent6>
      <a:hlink>
        <a:srgbClr val="0099FF"/>
      </a:hlink>
      <a:folHlink>
        <a:srgbClr val="99CCFF"/>
      </a:folHlink>
    </a:clrScheme>
    <a:fontScheme name="標準デザイン">
      <a:majorFont>
        <a:latin typeface="ＭＳ Ｐゴシック"/>
        <a:ea typeface="ＭＳ Ｐゴシック"/>
        <a:cs typeface="ＭＳ Ｐゴシック"/>
      </a:majorFont>
      <a:minorFont>
        <a:latin typeface="ＭＳ Ｐゴシック"/>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rgbClr val="0860A8"/>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a:ln>
              <a:noFill/>
            </a:ln>
            <a:solidFill>
              <a:schemeClr val="tx1"/>
            </a:solidFill>
            <a:effectLst/>
            <a:latin typeface="Microsoft Sans Serif" charset="-52"/>
            <a:ea typeface="ＭＳ Ｐゴシック" charset="-128"/>
            <a:cs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rgbClr val="0860A8"/>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a:ln>
              <a:noFill/>
            </a:ln>
            <a:solidFill>
              <a:schemeClr val="tx1"/>
            </a:solidFill>
            <a:effectLst/>
            <a:latin typeface="Microsoft Sans Serif" charset="-52"/>
            <a:ea typeface="ＭＳ Ｐゴシック" charset="-128"/>
            <a:cs typeface="ＭＳ Ｐゴシック" charset="-128"/>
          </a:defRPr>
        </a:defPPr>
      </a:lstStyle>
    </a:lnDef>
  </a:objectDefaults>
  <a:extraClrSchemeLst>
    <a:extraClrScheme>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99FF"/>
        </a:hlink>
        <a:folHlink>
          <a:srgbClr val="99CC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16830</TotalTime>
  <Words>1230</Words>
  <Application>Microsoft Office PowerPoint</Application>
  <PresentationFormat>画面に合わせる (4:3)</PresentationFormat>
  <Paragraphs>201</Paragraphs>
  <Slides>10</Slides>
  <Notes>6</Notes>
  <HiddenSlides>0</HiddenSlides>
  <MMClips>0</MMClips>
  <ScaleCrop>false</ScaleCrop>
  <HeadingPairs>
    <vt:vector size="4" baseType="variant">
      <vt:variant>
        <vt:lpstr>テーマ</vt:lpstr>
      </vt:variant>
      <vt:variant>
        <vt:i4>2</vt:i4>
      </vt:variant>
      <vt:variant>
        <vt:lpstr>スライド タイトル</vt:lpstr>
      </vt:variant>
      <vt:variant>
        <vt:i4>10</vt:i4>
      </vt:variant>
    </vt:vector>
  </HeadingPairs>
  <TitlesOfParts>
    <vt:vector size="12" baseType="lpstr">
      <vt:lpstr>1_標準デザイン</vt:lpstr>
      <vt:lpstr>Office テーマ</vt:lpstr>
      <vt:lpstr>スライド 0</vt:lpstr>
      <vt:lpstr>はじめに</vt:lpstr>
      <vt:lpstr>失効取消制度 概要</vt:lpstr>
      <vt:lpstr>書類発送のスケジュール</vt:lpstr>
      <vt:lpstr>書類発送のスケジュール</vt:lpstr>
      <vt:lpstr>「ひまわりオンライン」画面例</vt:lpstr>
      <vt:lpstr>スライド 6</vt:lpstr>
      <vt:lpstr>代理店帳票</vt:lpstr>
      <vt:lpstr>＊ご注意ください＊</vt:lpstr>
      <vt:lpstr>スライド 9</vt:lpstr>
    </vt:vector>
  </TitlesOfParts>
  <Company>株式会社損害保険ジャパン</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株式会社損害保険ジャパン</dc:creator>
  <cp:lastModifiedBy>35957</cp:lastModifiedBy>
  <cp:revision>833</cp:revision>
  <dcterms:created xsi:type="dcterms:W3CDTF">2005-08-18T12:21:17Z</dcterms:created>
  <dcterms:modified xsi:type="dcterms:W3CDTF">2019-10-08T00:35:19Z</dcterms:modified>
</cp:coreProperties>
</file>