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88"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FF"/>
    <a:srgbClr val="FF66FF"/>
    <a:srgbClr val="FFDDDD"/>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4616" autoAdjust="0"/>
  </p:normalViewPr>
  <p:slideViewPr>
    <p:cSldViewPr snapToObjects="1">
      <p:cViewPr>
        <p:scale>
          <a:sx n="100" d="100"/>
          <a:sy n="100" d="100"/>
        </p:scale>
        <p:origin x="-2982" y="480"/>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7788" cy="7373778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19413" cy="493713"/>
          </a:xfrm>
          <a:prstGeom prst="rect">
            <a:avLst/>
          </a:prstGeom>
        </p:spPr>
        <p:txBody>
          <a:bodyPr vert="horz" lIns="91443" tIns="45721" rIns="91443" bIns="45721"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2"/>
            <a:ext cx="2919412" cy="493713"/>
          </a:xfrm>
          <a:prstGeom prst="rect">
            <a:avLst/>
          </a:prstGeom>
        </p:spPr>
        <p:txBody>
          <a:bodyPr vert="horz" lIns="91443" tIns="45721" rIns="91443" bIns="45721" rtlCol="0"/>
          <a:lstStyle>
            <a:lvl1pPr algn="r">
              <a:defRPr sz="1200"/>
            </a:lvl1pPr>
          </a:lstStyle>
          <a:p>
            <a:fld id="{D347870B-8ACC-411A-8BFA-904DD1A6DD9D}" type="datetimeFigureOut">
              <a:rPr kumimoji="1" lang="ja-JP" altLang="en-US" smtClean="0"/>
              <a:pPr/>
              <a:t>2019/10/1</a:t>
            </a:fld>
            <a:endParaRPr kumimoji="1" lang="ja-JP" altLang="en-US"/>
          </a:p>
        </p:txBody>
      </p:sp>
      <p:sp>
        <p:nvSpPr>
          <p:cNvPr id="4" name="フッター プレースホルダ 3"/>
          <p:cNvSpPr>
            <a:spLocks noGrp="1"/>
          </p:cNvSpPr>
          <p:nvPr>
            <p:ph type="ftr" sz="quarter" idx="2"/>
          </p:nvPr>
        </p:nvSpPr>
        <p:spPr>
          <a:xfrm>
            <a:off x="2" y="9371013"/>
            <a:ext cx="2919413" cy="493712"/>
          </a:xfrm>
          <a:prstGeom prst="rect">
            <a:avLst/>
          </a:prstGeom>
        </p:spPr>
        <p:txBody>
          <a:bodyPr vert="horz" lIns="91443" tIns="45721" rIns="91443" bIns="45721"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3" tIns="45721" rIns="91443" bIns="45721" rtlCol="0" anchor="b"/>
          <a:lstStyle>
            <a:lvl1pPr algn="r">
              <a:defRPr sz="1200"/>
            </a:lvl1pPr>
          </a:lstStyle>
          <a:p>
            <a:fld id="{B1190A00-1324-4391-81B4-61635426020D}" type="slidenum">
              <a:rPr kumimoji="1" lang="ja-JP" altLang="en-US" smtClean="0"/>
              <a:pPr/>
              <a:t>&lt;#&gt;</a:t>
            </a:fld>
            <a:endParaRPr kumimoji="1" lang="ja-JP" altLang="en-US"/>
          </a:p>
        </p:txBody>
      </p:sp>
    </p:spTree>
    <p:extLst>
      <p:ext uri="{BB962C8B-B14F-4D97-AF65-F5344CB8AC3E}">
        <p14:creationId xmlns:p14="http://schemas.microsoft.com/office/powerpoint/2010/main" xmlns="" val="3395873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19413" cy="493713"/>
          </a:xfrm>
          <a:prstGeom prst="rect">
            <a:avLst/>
          </a:prstGeom>
        </p:spPr>
        <p:txBody>
          <a:bodyPr vert="horz" lIns="91443" tIns="45721" rIns="91443" bIns="45721"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2"/>
            <a:ext cx="2919412" cy="493713"/>
          </a:xfrm>
          <a:prstGeom prst="rect">
            <a:avLst/>
          </a:prstGeom>
        </p:spPr>
        <p:txBody>
          <a:bodyPr vert="horz" lIns="91443" tIns="45721" rIns="91443" bIns="45721" rtlCol="0"/>
          <a:lstStyle>
            <a:lvl1pPr algn="r">
              <a:defRPr sz="1200"/>
            </a:lvl1pPr>
          </a:lstStyle>
          <a:p>
            <a:fld id="{14178A64-D7ED-4207-8530-8F15C86B2C22}" type="datetimeFigureOut">
              <a:rPr kumimoji="1" lang="ja-JP" altLang="en-US" smtClean="0"/>
              <a:pPr/>
              <a:t>2019/10/1</a:t>
            </a:fld>
            <a:endParaRPr kumimoji="1" lang="ja-JP" altLang="en-US"/>
          </a:p>
        </p:txBody>
      </p:sp>
      <p:sp>
        <p:nvSpPr>
          <p:cNvPr id="4" name="スライド イメージ プレースホルダ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3" tIns="45721" rIns="91443" bIns="45721" rtlCol="0" anchor="ctr"/>
          <a:lstStyle/>
          <a:p>
            <a:endParaRPr lang="ja-JP" altLang="en-US"/>
          </a:p>
        </p:txBody>
      </p:sp>
      <p:sp>
        <p:nvSpPr>
          <p:cNvPr id="5" name="ノート プレースホルダ 4"/>
          <p:cNvSpPr>
            <a:spLocks noGrp="1"/>
          </p:cNvSpPr>
          <p:nvPr>
            <p:ph type="body" sz="quarter" idx="3"/>
          </p:nvPr>
        </p:nvSpPr>
        <p:spPr>
          <a:xfrm>
            <a:off x="673101" y="4686300"/>
            <a:ext cx="5389563" cy="4440238"/>
          </a:xfrm>
          <a:prstGeom prst="rect">
            <a:avLst/>
          </a:prstGeom>
        </p:spPr>
        <p:txBody>
          <a:bodyPr vert="horz" lIns="91443" tIns="45721" rIns="91443" bIns="4572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9371013"/>
            <a:ext cx="2919413" cy="493712"/>
          </a:xfrm>
          <a:prstGeom prst="rect">
            <a:avLst/>
          </a:prstGeom>
        </p:spPr>
        <p:txBody>
          <a:bodyPr vert="horz" lIns="91443" tIns="45721" rIns="91443" bIns="4572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3" tIns="45721" rIns="91443" bIns="45721" rtlCol="0" anchor="b"/>
          <a:lstStyle>
            <a:lvl1pPr algn="r">
              <a:defRPr sz="1200"/>
            </a:lvl1pPr>
          </a:lstStyle>
          <a:p>
            <a:fld id="{580C66DB-B729-4AC5-B7EB-843FEE689BC6}" type="slidenum">
              <a:rPr kumimoji="1" lang="ja-JP" altLang="en-US" smtClean="0"/>
              <a:pPr/>
              <a:t>&lt;#&gt;</a:t>
            </a:fld>
            <a:endParaRPr kumimoji="1" lang="ja-JP" altLang="en-US"/>
          </a:p>
        </p:txBody>
      </p:sp>
    </p:spTree>
    <p:extLst>
      <p:ext uri="{BB962C8B-B14F-4D97-AF65-F5344CB8AC3E}">
        <p14:creationId xmlns:p14="http://schemas.microsoft.com/office/powerpoint/2010/main" xmlns="" val="40749307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087563" y="739775"/>
            <a:ext cx="2560637" cy="3700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80C66DB-B729-4AC5-B7EB-843FEE689BC6}"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6" y="529698"/>
            <a:ext cx="3357563" cy="1126807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8"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2"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90"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3"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4"/>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17D8A9-0CC2-44FB-8B65-F248162EE295}" type="datetimeFigureOut">
              <a:rPr kumimoji="1" lang="ja-JP" altLang="en-US" smtClean="0"/>
              <a:pPr/>
              <a:t>2019/10/1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8266A1B-5671-4347-BD81-F6C0DF97E7E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3317D8A9-0CC2-44FB-8B65-F248162EE295}" type="datetimeFigureOut">
              <a:rPr kumimoji="1" lang="ja-JP" altLang="en-US" smtClean="0"/>
              <a:pPr/>
              <a:t>2019/10/1</a:t>
            </a:fld>
            <a:endParaRPr kumimoji="1" lang="ja-JP" altLang="en-US"/>
          </a:p>
        </p:txBody>
      </p:sp>
      <p:sp>
        <p:nvSpPr>
          <p:cNvPr id="5" name="フッター プレースホルダ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28266A1B-5671-4347-BD81-F6C0DF97E7E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p:cNvSpPr/>
          <p:nvPr/>
        </p:nvSpPr>
        <p:spPr>
          <a:xfrm>
            <a:off x="26003" y="1916583"/>
            <a:ext cx="3312368" cy="156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smtClean="0">
                <a:solidFill>
                  <a:schemeClr val="tx1"/>
                </a:solidFill>
                <a:latin typeface="ＭＳ ゴシック" pitchFamily="49" charset="-128"/>
                <a:ea typeface="ＭＳ ゴシック" pitchFamily="49" charset="-128"/>
              </a:rPr>
              <a:t>ＳＯＭＰＯひまわり生命</a:t>
            </a:r>
            <a:r>
              <a:rPr kumimoji="1" lang="ja-JP" altLang="en-US" sz="1000" dirty="0" smtClean="0">
                <a:solidFill>
                  <a:schemeClr val="tx1"/>
                </a:solidFill>
                <a:latin typeface="ＭＳ ゴシック" pitchFamily="49" charset="-128"/>
                <a:ea typeface="ＭＳ ゴシック" pitchFamily="49" charset="-128"/>
              </a:rPr>
              <a:t>保険株式会社　宛</a:t>
            </a:r>
            <a:endParaRPr kumimoji="1" lang="ja-JP" altLang="en-US" sz="1000" dirty="0">
              <a:solidFill>
                <a:schemeClr val="tx1"/>
              </a:solidFill>
              <a:latin typeface="ＭＳ ゴシック" pitchFamily="49" charset="-128"/>
              <a:ea typeface="ＭＳ ゴシック" pitchFamily="49" charset="-128"/>
            </a:endParaRPr>
          </a:p>
        </p:txBody>
      </p:sp>
      <p:graphicFrame>
        <p:nvGraphicFramePr>
          <p:cNvPr id="60" name="表 59"/>
          <p:cNvGraphicFramePr>
            <a:graphicFrameLocks noGrp="1"/>
          </p:cNvGraphicFramePr>
          <p:nvPr/>
        </p:nvGraphicFramePr>
        <p:xfrm>
          <a:off x="1376736" y="128330"/>
          <a:ext cx="3996534" cy="330200"/>
        </p:xfrm>
        <a:graphic>
          <a:graphicData uri="http://schemas.openxmlformats.org/drawingml/2006/table">
            <a:tbl>
              <a:tblPr/>
              <a:tblGrid>
                <a:gridCol w="3996534"/>
              </a:tblGrid>
              <a:tr h="330200">
                <a:tc>
                  <a:txBody>
                    <a:bodyPr/>
                    <a:lstStyle/>
                    <a:p>
                      <a:pPr algn="ctr"/>
                      <a:r>
                        <a:rPr kumimoji="1" lang="ja-JP" altLang="en-US" sz="1500" b="1" dirty="0" smtClean="0">
                          <a:solidFill>
                            <a:schemeClr val="tx1"/>
                          </a:solidFill>
                          <a:latin typeface="ＭＳ ゴシック" pitchFamily="49" charset="-128"/>
                          <a:ea typeface="ＭＳ ゴシック" pitchFamily="49" charset="-128"/>
                        </a:rPr>
                        <a:t>帰国届兼特定取引に関する届出書</a:t>
                      </a:r>
                      <a:endParaRPr kumimoji="1" lang="en-US" altLang="ja-JP" sz="1500" b="1" dirty="0" smtClean="0">
                        <a:solidFill>
                          <a:schemeClr val="tx1"/>
                        </a:solidFill>
                        <a:latin typeface="ＭＳ ゴシック" pitchFamily="49" charset="-128"/>
                        <a:ea typeface="ＭＳ ゴシック" pitchFamily="49" charset="-128"/>
                      </a:endParaRPr>
                    </a:p>
                  </a:txBody>
                  <a:tcPr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3" name="正方形/長方形 62"/>
          <p:cNvSpPr/>
          <p:nvPr/>
        </p:nvSpPr>
        <p:spPr>
          <a:xfrm>
            <a:off x="0" y="573091"/>
            <a:ext cx="6858000" cy="1211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smtClean="0">
                <a:solidFill>
                  <a:schemeClr val="tx1"/>
                </a:solidFill>
                <a:latin typeface="ＭＳ ゴシック" pitchFamily="49" charset="-128"/>
                <a:ea typeface="ＭＳ ゴシック" pitchFamily="49" charset="-128"/>
              </a:rPr>
              <a:t>お客さま各位</a:t>
            </a:r>
            <a:endParaRPr kumimoji="1" lang="en-US" altLang="ja-JP" sz="1000" b="1" dirty="0" smtClean="0">
              <a:solidFill>
                <a:schemeClr val="tx1"/>
              </a:solidFill>
              <a:latin typeface="ＭＳ ゴシック" pitchFamily="49" charset="-128"/>
              <a:ea typeface="ＭＳ ゴシック" pitchFamily="49" charset="-128"/>
            </a:endParaRPr>
          </a:p>
          <a:p>
            <a:endParaRPr kumimoji="1" lang="en-US" altLang="ja-JP" sz="1000" b="1" dirty="0" smtClean="0">
              <a:solidFill>
                <a:schemeClr val="tx1"/>
              </a:solidFill>
              <a:latin typeface="ＭＳ ゴシック" pitchFamily="49" charset="-128"/>
              <a:ea typeface="ＭＳ ゴシック" pitchFamily="49" charset="-128"/>
            </a:endParaRPr>
          </a:p>
          <a:p>
            <a:r>
              <a:rPr kumimoji="1" lang="ja-JP" altLang="en-US" sz="1000" dirty="0" smtClean="0">
                <a:solidFill>
                  <a:schemeClr val="tx1"/>
                </a:solidFill>
                <a:latin typeface="ＭＳ ゴシック" pitchFamily="49" charset="-128"/>
                <a:ea typeface="ＭＳ ゴシック" pitchFamily="49" charset="-128"/>
              </a:rPr>
              <a:t>本書面は、「租税条約等の実施に伴う所得税法、法人税法及び地方税法の特例等に関する法律」の規定に基づき、</a:t>
            </a:r>
            <a:endParaRPr kumimoji="1" lang="en-US" altLang="ja-JP" sz="1000" dirty="0" smtClean="0">
              <a:solidFill>
                <a:schemeClr val="tx1"/>
              </a:solidFill>
              <a:latin typeface="ＭＳ ゴシック" pitchFamily="49" charset="-128"/>
              <a:ea typeface="ＭＳ ゴシック" pitchFamily="49" charset="-128"/>
            </a:endParaRPr>
          </a:p>
          <a:p>
            <a:r>
              <a:rPr kumimoji="1" lang="ja-JP" altLang="en-US" sz="1000" dirty="0" smtClean="0">
                <a:solidFill>
                  <a:schemeClr val="tx1"/>
                </a:solidFill>
                <a:latin typeface="ＭＳ ゴシック" pitchFamily="49" charset="-128"/>
                <a:ea typeface="ＭＳ ゴシック" pitchFamily="49" charset="-128"/>
              </a:rPr>
              <a:t>お客さまに作成をお願いするものです。</a:t>
            </a:r>
            <a:endParaRPr kumimoji="1" lang="en-US" altLang="ja-JP" sz="1000" dirty="0" smtClean="0">
              <a:solidFill>
                <a:schemeClr val="tx1"/>
              </a:solidFill>
              <a:latin typeface="ＭＳ ゴシック" pitchFamily="49" charset="-128"/>
              <a:ea typeface="ＭＳ ゴシック" pitchFamily="49" charset="-128"/>
            </a:endParaRPr>
          </a:p>
          <a:p>
            <a:r>
              <a:rPr lang="ja-JP" altLang="en-US" sz="1000" dirty="0" smtClean="0">
                <a:solidFill>
                  <a:schemeClr val="tx1"/>
                </a:solidFill>
                <a:latin typeface="ＭＳ ゴシック" pitchFamily="49" charset="-128"/>
                <a:ea typeface="ＭＳ ゴシック" pitchFamily="49" charset="-128"/>
              </a:rPr>
              <a:t>生命保険会社では、法令に基づき所定の手続きを行った際に、お客さまの税法上の居住地国等の届出を求めています。これは、お客さまの居住地国等の確認を行うことで、金融機関等を利用しての租税回避することを防ぐことを目的としたものです。</a:t>
            </a:r>
            <a:endParaRPr lang="en-US" altLang="ja-JP" sz="1000" dirty="0" smtClean="0">
              <a:solidFill>
                <a:schemeClr val="tx1"/>
              </a:solidFill>
              <a:latin typeface="ＭＳ ゴシック" pitchFamily="49" charset="-128"/>
              <a:ea typeface="ＭＳ ゴシック" pitchFamily="49" charset="-128"/>
            </a:endParaRPr>
          </a:p>
          <a:p>
            <a:r>
              <a:rPr kumimoji="1" lang="ja-JP" altLang="en-US" sz="1000" dirty="0" smtClean="0">
                <a:solidFill>
                  <a:schemeClr val="tx1"/>
                </a:solidFill>
                <a:latin typeface="ＭＳ ゴシック" pitchFamily="49" charset="-128"/>
                <a:ea typeface="ＭＳ ゴシック" pitchFamily="49" charset="-128"/>
              </a:rPr>
              <a:t>なにとぞ趣旨をご理解のうえ</a:t>
            </a:r>
            <a:r>
              <a:rPr lang="ja-JP" altLang="en-US" sz="1000" dirty="0" smtClean="0">
                <a:solidFill>
                  <a:schemeClr val="tx1"/>
                </a:solidFill>
                <a:latin typeface="ＭＳ ゴシック" pitchFamily="49" charset="-128"/>
                <a:ea typeface="ＭＳ ゴシック" pitchFamily="49" charset="-128"/>
              </a:rPr>
              <a:t>、以下情報をご記入くださいますようお願い申し上げます。</a:t>
            </a:r>
            <a:endParaRPr kumimoji="1" lang="ja-JP" altLang="en-US" sz="1000" dirty="0">
              <a:solidFill>
                <a:schemeClr val="tx1"/>
              </a:solidFill>
              <a:latin typeface="ＭＳ ゴシック" pitchFamily="49" charset="-128"/>
              <a:ea typeface="ＭＳ ゴシック" pitchFamily="49" charset="-128"/>
            </a:endParaRPr>
          </a:p>
        </p:txBody>
      </p:sp>
      <p:sp>
        <p:nvSpPr>
          <p:cNvPr id="64" name="正方形/長方形 63"/>
          <p:cNvSpPr/>
          <p:nvPr/>
        </p:nvSpPr>
        <p:spPr>
          <a:xfrm>
            <a:off x="4221110" y="188343"/>
            <a:ext cx="2520280" cy="156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000" dirty="0" smtClean="0">
                <a:solidFill>
                  <a:schemeClr val="tx1"/>
                </a:solidFill>
                <a:latin typeface="OCRB" pitchFamily="49" charset="0"/>
                <a:ea typeface="ＭＳ ゴシック" pitchFamily="49" charset="-128"/>
              </a:rPr>
              <a:t>4219600</a:t>
            </a:r>
            <a:endParaRPr kumimoji="1" lang="ja-JP" altLang="en-US" sz="1000" dirty="0">
              <a:solidFill>
                <a:schemeClr val="tx1"/>
              </a:solidFill>
              <a:latin typeface="OCRB" pitchFamily="49" charset="0"/>
              <a:ea typeface="ＭＳ ゴシック" pitchFamily="49" charset="-128"/>
            </a:endParaRPr>
          </a:p>
        </p:txBody>
      </p:sp>
      <p:sp>
        <p:nvSpPr>
          <p:cNvPr id="61" name="正方形/長方形 60"/>
          <p:cNvSpPr/>
          <p:nvPr/>
        </p:nvSpPr>
        <p:spPr>
          <a:xfrm>
            <a:off x="235160" y="2227772"/>
            <a:ext cx="6768940" cy="328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smtClean="0">
                <a:solidFill>
                  <a:schemeClr val="tx1"/>
                </a:solidFill>
                <a:latin typeface="ＭＳ ゴシック" pitchFamily="49" charset="-128"/>
                <a:ea typeface="ＭＳ ゴシック" pitchFamily="49" charset="-128"/>
              </a:rPr>
              <a:t>お客さ</a:t>
            </a:r>
            <a:r>
              <a:rPr lang="ja-JP" altLang="en-US" sz="1100" b="1" dirty="0" smtClean="0">
                <a:solidFill>
                  <a:schemeClr val="tx1"/>
                </a:solidFill>
                <a:latin typeface="ＭＳ ゴシック" pitchFamily="49" charset="-128"/>
                <a:ea typeface="ＭＳ ゴシック" pitchFamily="49" charset="-128"/>
              </a:rPr>
              <a:t>ま情報</a:t>
            </a:r>
            <a:r>
              <a:rPr kumimoji="1" lang="ja-JP" altLang="en-US" sz="1100" b="1" dirty="0" smtClean="0">
                <a:solidFill>
                  <a:schemeClr val="tx1"/>
                </a:solidFill>
                <a:latin typeface="ＭＳ ゴシック" pitchFamily="49" charset="-128"/>
                <a:ea typeface="ＭＳ ゴシック" pitchFamily="49" charset="-128"/>
              </a:rPr>
              <a:t>について、以下ご記入ください。</a:t>
            </a:r>
            <a:endParaRPr kumimoji="1" lang="en-US" altLang="ja-JP" sz="1100" b="1" dirty="0" smtClean="0">
              <a:solidFill>
                <a:schemeClr val="tx1"/>
              </a:solidFill>
              <a:latin typeface="ＭＳ ゴシック" pitchFamily="49" charset="-128"/>
              <a:ea typeface="ＭＳ ゴシック" pitchFamily="49" charset="-128"/>
            </a:endParaRPr>
          </a:p>
          <a:p>
            <a:r>
              <a:rPr lang="ja-JP" altLang="en-US" sz="1100" b="1" dirty="0" smtClean="0">
                <a:solidFill>
                  <a:schemeClr val="tx1"/>
                </a:solidFill>
                <a:latin typeface="ＭＳ ゴシック" pitchFamily="49" charset="-128"/>
                <a:ea typeface="ＭＳ ゴシック" pitchFamily="49" charset="-128"/>
              </a:rPr>
              <a:t>なお、ご記入いただいた「帰国後の住所」にご登録の通信先を変更させていただきます。</a:t>
            </a:r>
            <a:endParaRPr kumimoji="1" lang="ja-JP" altLang="en-US" sz="900" dirty="0">
              <a:solidFill>
                <a:schemeClr val="tx1"/>
              </a:solidFill>
              <a:latin typeface="ＭＳ ゴシック" pitchFamily="49" charset="-128"/>
              <a:ea typeface="ＭＳ ゴシック" pitchFamily="49" charset="-128"/>
            </a:endParaRPr>
          </a:p>
        </p:txBody>
      </p:sp>
      <p:graphicFrame>
        <p:nvGraphicFramePr>
          <p:cNvPr id="36" name="表 35"/>
          <p:cNvGraphicFramePr>
            <a:graphicFrameLocks noGrp="1"/>
          </p:cNvGraphicFramePr>
          <p:nvPr/>
        </p:nvGraphicFramePr>
        <p:xfrm>
          <a:off x="57152" y="2648680"/>
          <a:ext cx="6739734" cy="2664370"/>
        </p:xfrm>
        <a:graphic>
          <a:graphicData uri="http://schemas.openxmlformats.org/drawingml/2006/table">
            <a:tbl>
              <a:tblPr/>
              <a:tblGrid>
                <a:gridCol w="1283558"/>
                <a:gridCol w="2448340"/>
                <a:gridCol w="720100"/>
                <a:gridCol w="2287736"/>
              </a:tblGrid>
              <a:tr h="648090">
                <a:tc>
                  <a:txBody>
                    <a:bodyPr/>
                    <a:lstStyle/>
                    <a:p>
                      <a:pPr algn="ctr"/>
                      <a:r>
                        <a:rPr kumimoji="1" lang="ja-JP" altLang="en-US" sz="1000" dirty="0" smtClean="0">
                          <a:solidFill>
                            <a:schemeClr val="tx1"/>
                          </a:solidFill>
                          <a:latin typeface="ＭＳ ゴシック" pitchFamily="49" charset="-128"/>
                          <a:ea typeface="ＭＳ ゴシック" pitchFamily="49" charset="-128"/>
                        </a:rPr>
                        <a:t>証券番号</a:t>
                      </a:r>
                      <a:endParaRPr kumimoji="1" lang="en-US" altLang="ja-JP" sz="1000" dirty="0" smtClean="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l"/>
                      <a:endParaRPr kumimoji="1" lang="ja-JP" altLang="en-US" sz="1000" dirty="0">
                        <a:latin typeface="ＭＳ ゴシック" pitchFamily="49" charset="-128"/>
                        <a:ea typeface="ＭＳ ゴシック" pitchFamily="49"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000" dirty="0" smtClean="0">
                          <a:latin typeface="ＭＳ ゴシック" pitchFamily="49" charset="-128"/>
                          <a:ea typeface="ＭＳ ゴシック" pitchFamily="49" charset="-128"/>
                        </a:rPr>
                        <a:t>届出日</a:t>
                      </a: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000" dirty="0" smtClean="0">
                          <a:latin typeface="ＭＳ ゴシック" pitchFamily="49" charset="-128"/>
                          <a:ea typeface="ＭＳ ゴシック" pitchFamily="49" charset="-128"/>
                        </a:rPr>
                        <a:t>令和　　　年　　　月　　　日</a:t>
                      </a: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648090">
                <a:tc>
                  <a:txBody>
                    <a:bodyPr/>
                    <a:lstStyle/>
                    <a:p>
                      <a:pPr algn="ctr"/>
                      <a:r>
                        <a:rPr kumimoji="1" lang="ja-JP" altLang="en-US" sz="1000" dirty="0" smtClean="0">
                          <a:solidFill>
                            <a:schemeClr val="tx1"/>
                          </a:solidFill>
                          <a:latin typeface="ＭＳ ゴシック" pitchFamily="49" charset="-128"/>
                          <a:ea typeface="ＭＳ ゴシック" pitchFamily="49" charset="-128"/>
                        </a:rPr>
                        <a:t>氏名</a:t>
                      </a:r>
                      <a:endParaRPr kumimoji="1" lang="ja-JP" altLang="en-US" sz="1000" dirty="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l"/>
                      <a:r>
                        <a:rPr kumimoji="1" lang="en-US" altLang="ja-JP" sz="800" dirty="0" smtClean="0">
                          <a:latin typeface="ＭＳ ゴシック" pitchFamily="49" charset="-128"/>
                          <a:ea typeface="ＭＳ ゴシック" pitchFamily="49" charset="-128"/>
                        </a:rPr>
                        <a:t>【</a:t>
                      </a:r>
                      <a:r>
                        <a:rPr kumimoji="1" lang="ja-JP" altLang="en-US" sz="800" dirty="0" smtClean="0">
                          <a:latin typeface="ＭＳ ゴシック" pitchFamily="49" charset="-128"/>
                          <a:ea typeface="ＭＳ ゴシック" pitchFamily="49" charset="-128"/>
                        </a:rPr>
                        <a:t>自署</a:t>
                      </a:r>
                      <a:r>
                        <a:rPr kumimoji="1" lang="en-US" altLang="ja-JP" sz="800" dirty="0" smtClean="0">
                          <a:latin typeface="ＭＳ ゴシック" pitchFamily="49" charset="-128"/>
                          <a:ea typeface="ＭＳ ゴシック" pitchFamily="49" charset="-128"/>
                        </a:rPr>
                        <a:t>】</a:t>
                      </a:r>
                    </a:p>
                    <a:p>
                      <a:pPr algn="l"/>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000" dirty="0" smtClean="0">
                          <a:latin typeface="ＭＳ ゴシック" pitchFamily="49" charset="-128"/>
                          <a:ea typeface="ＭＳ ゴシック" pitchFamily="49" charset="-128"/>
                        </a:rPr>
                        <a:t>生年月日</a:t>
                      </a: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44020">
                <a:tc rowSpan="2">
                  <a:txBody>
                    <a:bodyPr/>
                    <a:lstStyle/>
                    <a:p>
                      <a:pPr algn="ctr"/>
                      <a:r>
                        <a:rPr kumimoji="1" lang="ja-JP" altLang="en-US" sz="1000" dirty="0" smtClean="0">
                          <a:solidFill>
                            <a:schemeClr val="tx1"/>
                          </a:solidFill>
                          <a:latin typeface="ＭＳ ゴシック" pitchFamily="49" charset="-128"/>
                          <a:ea typeface="ＭＳ ゴシック" pitchFamily="49" charset="-128"/>
                        </a:rPr>
                        <a:t>帰国後の住所</a:t>
                      </a:r>
                      <a:endParaRPr kumimoji="1" lang="ja-JP" altLang="en-US" sz="1000" dirty="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gridSpan="3">
                  <a:txBody>
                    <a:bodyPr/>
                    <a:lstStyle/>
                    <a:p>
                      <a:pPr algn="l"/>
                      <a:r>
                        <a:rPr kumimoji="1" lang="ja-JP" altLang="en-US" sz="1000" dirty="0" smtClean="0">
                          <a:latin typeface="ＭＳ ゴシック" pitchFamily="49" charset="-128"/>
                          <a:ea typeface="ＭＳ ゴシック" pitchFamily="49" charset="-128"/>
                        </a:rPr>
                        <a:t>（フリガナ）</a:t>
                      </a:r>
                      <a:endParaRPr kumimoji="1" lang="en-US" altLang="ja-JP" sz="1000" dirty="0" smtClean="0">
                        <a:latin typeface="ＭＳ ゴシック" pitchFamily="49" charset="-128"/>
                        <a:ea typeface="ＭＳ ゴシック" pitchFamily="49"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ja-JP" altLang="en-US" sz="1000" dirty="0">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855740">
                <a:tc vMerge="1">
                  <a:txBody>
                    <a:bodyPr/>
                    <a:lstStyle/>
                    <a:p>
                      <a:pPr algn="ctr"/>
                      <a:endParaRPr kumimoji="1" lang="ja-JP" altLang="en-US" sz="1000" dirty="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gridSpan="3">
                  <a:txBody>
                    <a:bodyPr/>
                    <a:lstStyle/>
                    <a:p>
                      <a:pPr algn="l"/>
                      <a:r>
                        <a:rPr kumimoji="1" lang="ja-JP" altLang="en-US" sz="1200" dirty="0" smtClean="0">
                          <a:solidFill>
                            <a:schemeClr val="tx1"/>
                          </a:solidFill>
                          <a:latin typeface="ＭＳ ゴシック" pitchFamily="49" charset="-128"/>
                          <a:ea typeface="ＭＳ ゴシック" pitchFamily="49" charset="-128"/>
                        </a:rPr>
                        <a:t>〒</a:t>
                      </a:r>
                      <a:endParaRPr kumimoji="1" lang="en-US" altLang="ja-JP" sz="1200" dirty="0" smtClean="0">
                        <a:solidFill>
                          <a:schemeClr val="tx1"/>
                        </a:solidFill>
                        <a:latin typeface="ＭＳ ゴシック" pitchFamily="49" charset="-128"/>
                        <a:ea typeface="ＭＳ ゴシック" pitchFamily="49" charset="-128"/>
                      </a:endParaRPr>
                    </a:p>
                    <a:p>
                      <a:pPr algn="l"/>
                      <a:endParaRPr kumimoji="1" lang="en-US" altLang="ja-JP" sz="1000" dirty="0" smtClean="0">
                        <a:solidFill>
                          <a:schemeClr val="tx1"/>
                        </a:solidFill>
                        <a:latin typeface="ＭＳ ゴシック" pitchFamily="49" charset="-128"/>
                        <a:ea typeface="ＭＳ ゴシック" pitchFamily="49" charset="-128"/>
                      </a:endParaRPr>
                    </a:p>
                    <a:p>
                      <a:pPr algn="l"/>
                      <a:endParaRPr kumimoji="1" lang="en-US" altLang="ja-JP" sz="1000" dirty="0" smtClean="0">
                        <a:solidFill>
                          <a:schemeClr val="tx1"/>
                        </a:solidFill>
                        <a:latin typeface="ＭＳ ゴシック" pitchFamily="49" charset="-128"/>
                        <a:ea typeface="ＭＳ ゴシック" pitchFamily="49" charset="-128"/>
                      </a:endParaRPr>
                    </a:p>
                    <a:p>
                      <a:pPr algn="l"/>
                      <a:r>
                        <a:rPr kumimoji="1" lang="ja-JP" altLang="en-US" sz="1000" dirty="0" smtClean="0">
                          <a:solidFill>
                            <a:schemeClr val="tx1"/>
                          </a:solidFill>
                          <a:latin typeface="ＭＳ ゴシック" pitchFamily="49" charset="-128"/>
                          <a:ea typeface="ＭＳ ゴシック" pitchFamily="49" charset="-128"/>
                        </a:rPr>
                        <a:t>　　　　　　　　　　　　　　　　　　　　　　　　　</a:t>
                      </a:r>
                      <a:endParaRPr kumimoji="1" lang="en-US" altLang="ja-JP" sz="1000" dirty="0" smtClean="0">
                        <a:solidFill>
                          <a:schemeClr val="tx1"/>
                        </a:solidFill>
                        <a:latin typeface="ＭＳ ゴシック" pitchFamily="49" charset="-128"/>
                        <a:ea typeface="ＭＳ ゴシック" pitchFamily="49" charset="-128"/>
                      </a:endParaRPr>
                    </a:p>
                    <a:p>
                      <a:pPr algn="l"/>
                      <a:r>
                        <a:rPr kumimoji="1" lang="ja-JP" altLang="en-US" sz="1000" dirty="0" smtClean="0">
                          <a:solidFill>
                            <a:schemeClr val="tx1"/>
                          </a:solidFill>
                          <a:latin typeface="ＭＳ ゴシック" pitchFamily="49" charset="-128"/>
                          <a:ea typeface="ＭＳ ゴシック" pitchFamily="49" charset="-128"/>
                        </a:rPr>
                        <a:t>　　　　　　　　　　　　　　　　　　　　　　ＴＥＬ</a:t>
                      </a:r>
                      <a:endParaRPr kumimoji="1" lang="en-US" altLang="ja-JP" sz="1000" dirty="0" smtClean="0">
                        <a:solidFill>
                          <a:schemeClr val="tx1"/>
                        </a:solidFill>
                        <a:latin typeface="ＭＳ ゴシック" pitchFamily="49" charset="-128"/>
                        <a:ea typeface="ＭＳ ゴシック" pitchFamily="49" charset="-128"/>
                      </a:endParaRPr>
                    </a:p>
                  </a:txBody>
                  <a:tcPr marL="36000" marR="3600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360050">
                <a:tc>
                  <a:txBody>
                    <a:bodyPr/>
                    <a:lstStyle/>
                    <a:p>
                      <a:pPr algn="ctr"/>
                      <a:r>
                        <a:rPr kumimoji="1" lang="ja-JP" altLang="en-US" sz="1000" dirty="0" smtClean="0">
                          <a:solidFill>
                            <a:schemeClr val="tx1"/>
                          </a:solidFill>
                          <a:latin typeface="ＭＳ ゴシック" pitchFamily="49" charset="-128"/>
                          <a:ea typeface="ＭＳ ゴシック" pitchFamily="49" charset="-128"/>
                        </a:rPr>
                        <a:t>居住地国</a:t>
                      </a:r>
                      <a:endParaRPr kumimoji="1" lang="ja-JP" altLang="en-US" sz="1000" dirty="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gridSpan="3">
                  <a:txBody>
                    <a:bodyPr/>
                    <a:lstStyle/>
                    <a:p>
                      <a:pPr algn="l"/>
                      <a:r>
                        <a:rPr kumimoji="1" lang="ja-JP" altLang="en-US" sz="1000" dirty="0" smtClean="0">
                          <a:solidFill>
                            <a:schemeClr val="tx1"/>
                          </a:solidFill>
                          <a:latin typeface="ＭＳ ゴシック" pitchFamily="49" charset="-128"/>
                          <a:ea typeface="ＭＳ ゴシック" pitchFamily="49" charset="-128"/>
                        </a:rPr>
                        <a:t>日本国</a:t>
                      </a:r>
                      <a:endParaRPr kumimoji="1" lang="en-US" altLang="ja-JP" sz="1000" dirty="0" smtClean="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34" name="正方形/長方形 33"/>
          <p:cNvSpPr/>
          <p:nvPr/>
        </p:nvSpPr>
        <p:spPr>
          <a:xfrm>
            <a:off x="60492" y="2227772"/>
            <a:ext cx="216000" cy="21603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chemeClr val="tx1"/>
                </a:solidFill>
                <a:latin typeface="ＭＳ ゴシック" pitchFamily="49" charset="-128"/>
                <a:ea typeface="ＭＳ ゴシック" pitchFamily="49" charset="-128"/>
              </a:rPr>
              <a:t>１</a:t>
            </a:r>
            <a:endParaRPr kumimoji="1" lang="ja-JP" altLang="en-US" sz="900" dirty="0">
              <a:solidFill>
                <a:schemeClr val="tx1"/>
              </a:solidFill>
              <a:latin typeface="ＭＳ ゴシック" pitchFamily="49" charset="-128"/>
              <a:ea typeface="ＭＳ ゴシック" pitchFamily="49" charset="-128"/>
            </a:endParaRPr>
          </a:p>
        </p:txBody>
      </p:sp>
      <p:graphicFrame>
        <p:nvGraphicFramePr>
          <p:cNvPr id="52" name="表 51"/>
          <p:cNvGraphicFramePr>
            <a:graphicFrameLocks noGrp="1"/>
          </p:cNvGraphicFramePr>
          <p:nvPr>
            <p:extLst>
              <p:ext uri="{D42A27DB-BD31-4B8C-83A1-F6EECF244321}">
                <p14:modId xmlns="" xmlns:p14="http://schemas.microsoft.com/office/powerpoint/2010/main" val="1704047180"/>
              </p:ext>
            </p:extLst>
          </p:nvPr>
        </p:nvGraphicFramePr>
        <p:xfrm>
          <a:off x="4941210" y="8625510"/>
          <a:ext cx="1800250" cy="1008140"/>
        </p:xfrm>
        <a:graphic>
          <a:graphicData uri="http://schemas.openxmlformats.org/drawingml/2006/table">
            <a:tbl>
              <a:tblPr firstRow="1" bandRow="1">
                <a:tableStyleId>{5940675A-B579-460E-94D1-54222C63F5DA}</a:tableStyleId>
              </a:tblPr>
              <a:tblGrid>
                <a:gridCol w="864120"/>
                <a:gridCol w="936130"/>
              </a:tblGrid>
              <a:tr h="216030">
                <a:tc>
                  <a:txBody>
                    <a:bodyPr/>
                    <a:lstStyle/>
                    <a:p>
                      <a:pPr algn="ctr"/>
                      <a:r>
                        <a:rPr kumimoji="1" lang="ja-JP" altLang="en-US" sz="700" dirty="0" smtClean="0">
                          <a:latin typeface="ＭＳ ゴシック" pitchFamily="49" charset="-128"/>
                          <a:ea typeface="ＭＳ ゴシック" pitchFamily="49" charset="-128"/>
                        </a:rPr>
                        <a:t>営業店受付日</a:t>
                      </a:r>
                      <a:endParaRPr kumimoji="1" lang="ja-JP" altLang="en-US" sz="700" dirty="0">
                        <a:latin typeface="ＭＳ ゴシック" pitchFamily="49" charset="-128"/>
                        <a:ea typeface="ＭＳ ゴシック" pitchFamily="49" charset="-128"/>
                      </a:endParaRPr>
                    </a:p>
                  </a:txBody>
                  <a:tcPr anchor="ctr">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a:r>
                        <a:rPr kumimoji="1" lang="ja-JP" altLang="en-US" sz="700" dirty="0" smtClean="0">
                          <a:latin typeface="ＭＳ ゴシック" pitchFamily="49" charset="-128"/>
                          <a:ea typeface="ＭＳ ゴシック" pitchFamily="49" charset="-128"/>
                        </a:rPr>
                        <a:t>本社担当者</a:t>
                      </a:r>
                      <a:endParaRPr kumimoji="1" lang="ja-JP" altLang="en-US" sz="700" dirty="0">
                        <a:latin typeface="ＭＳ ゴシック" pitchFamily="49" charset="-128"/>
                        <a:ea typeface="ＭＳ ゴシック" pitchFamily="49" charset="-128"/>
                      </a:endParaRPr>
                    </a:p>
                  </a:txBody>
                  <a:tcPr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r>
              <a:tr h="792110">
                <a:tc>
                  <a:txBody>
                    <a:bodyPr/>
                    <a:lstStyle/>
                    <a:p>
                      <a:endParaRPr kumimoji="1" lang="ja-JP" altLang="en-US" sz="700" dirty="0">
                        <a:latin typeface="ＭＳ ゴシック" pitchFamily="49" charset="-128"/>
                        <a:ea typeface="ＭＳ ゴシック" pitchFamily="49" charset="-128"/>
                      </a:endParaRPr>
                    </a:p>
                  </a:txBody>
                  <a:tcP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endParaRPr kumimoji="1" lang="ja-JP" altLang="en-US" sz="700" dirty="0">
                        <a:latin typeface="ＭＳ ゴシック" pitchFamily="49" charset="-128"/>
                        <a:ea typeface="ＭＳ ゴシック" pitchFamily="49" charset="-128"/>
                      </a:endParaRP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r>
            </a:tbl>
          </a:graphicData>
        </a:graphic>
      </p:graphicFrame>
      <p:sp>
        <p:nvSpPr>
          <p:cNvPr id="22" name="正方形/長方形 21"/>
          <p:cNvSpPr/>
          <p:nvPr/>
        </p:nvSpPr>
        <p:spPr>
          <a:xfrm>
            <a:off x="5462606" y="3548804"/>
            <a:ext cx="1334280" cy="324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1000" dirty="0" smtClean="0">
                <a:solidFill>
                  <a:schemeClr val="tx1"/>
                </a:solidFill>
                <a:latin typeface="ＭＳ ゴシック" pitchFamily="49" charset="-128"/>
                <a:ea typeface="ＭＳ ゴシック" pitchFamily="49" charset="-128"/>
              </a:rPr>
              <a:t>年　　月　　日</a:t>
            </a:r>
            <a:endParaRPr kumimoji="1" lang="en-US" altLang="ja-JP" sz="1000" dirty="0" smtClean="0">
              <a:solidFill>
                <a:schemeClr val="tx1"/>
              </a:solidFill>
              <a:latin typeface="ＭＳ ゴシック" pitchFamily="49" charset="-128"/>
              <a:ea typeface="ＭＳ ゴシック" pitchFamily="49" charset="-128"/>
            </a:endParaRPr>
          </a:p>
        </p:txBody>
      </p:sp>
      <p:graphicFrame>
        <p:nvGraphicFramePr>
          <p:cNvPr id="18" name="表 17"/>
          <p:cNvGraphicFramePr>
            <a:graphicFrameLocks noGrp="1"/>
          </p:cNvGraphicFramePr>
          <p:nvPr/>
        </p:nvGraphicFramePr>
        <p:xfrm>
          <a:off x="75352" y="5889080"/>
          <a:ext cx="6738118" cy="360000"/>
        </p:xfrm>
        <a:graphic>
          <a:graphicData uri="http://schemas.openxmlformats.org/drawingml/2006/table">
            <a:tbl>
              <a:tblPr/>
              <a:tblGrid>
                <a:gridCol w="1338909"/>
                <a:gridCol w="5399209"/>
              </a:tblGrid>
              <a:tr h="360000">
                <a:tc>
                  <a:txBody>
                    <a:bodyPr/>
                    <a:lstStyle/>
                    <a:p>
                      <a:pPr algn="ctr"/>
                      <a:r>
                        <a:rPr kumimoji="1" lang="ja-JP" altLang="en-US" sz="1000" dirty="0" smtClean="0">
                          <a:solidFill>
                            <a:schemeClr val="tx1"/>
                          </a:solidFill>
                          <a:latin typeface="ＭＳ ゴシック" pitchFamily="49" charset="-128"/>
                          <a:ea typeface="ＭＳ ゴシック" pitchFamily="49" charset="-128"/>
                        </a:rPr>
                        <a:t>以前の居住地国名</a:t>
                      </a:r>
                      <a:endParaRPr kumimoji="1" lang="en-US" altLang="ja-JP" sz="1000" dirty="0" smtClean="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l"/>
                      <a:endParaRPr kumimoji="1" lang="en-US" altLang="ja-JP" sz="1000" dirty="0" smtClean="0">
                        <a:solidFill>
                          <a:schemeClr val="tx1"/>
                        </a:solidFill>
                        <a:latin typeface="ＭＳ ゴシック" pitchFamily="49" charset="-128"/>
                        <a:ea typeface="ＭＳ ゴシック" pitchFamily="49"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
        <p:nvSpPr>
          <p:cNvPr id="25" name="正方形/長方形 24"/>
          <p:cNvSpPr/>
          <p:nvPr/>
        </p:nvSpPr>
        <p:spPr>
          <a:xfrm>
            <a:off x="235160" y="5560468"/>
            <a:ext cx="6768940" cy="2160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smtClean="0">
                <a:solidFill>
                  <a:schemeClr val="tx1"/>
                </a:solidFill>
                <a:latin typeface="ＭＳ ゴシック" pitchFamily="49" charset="-128"/>
                <a:ea typeface="ＭＳ ゴシック" pitchFamily="49" charset="-128"/>
              </a:rPr>
              <a:t>帰国前の居住地国をご記入ください</a:t>
            </a:r>
            <a:r>
              <a:rPr kumimoji="1" lang="ja-JP" altLang="en-US" sz="1100" b="1" dirty="0" smtClean="0">
                <a:solidFill>
                  <a:schemeClr val="tx1"/>
                </a:solidFill>
                <a:latin typeface="ＭＳ ゴシック" pitchFamily="49" charset="-128"/>
                <a:ea typeface="ＭＳ ゴシック" pitchFamily="49" charset="-128"/>
              </a:rPr>
              <a:t>。</a:t>
            </a:r>
            <a:endParaRPr kumimoji="1" lang="ja-JP" altLang="en-US" sz="900" dirty="0">
              <a:solidFill>
                <a:schemeClr val="tx1"/>
              </a:solidFill>
              <a:latin typeface="ＭＳ ゴシック" pitchFamily="49" charset="-128"/>
              <a:ea typeface="ＭＳ ゴシック" pitchFamily="49" charset="-128"/>
            </a:endParaRPr>
          </a:p>
        </p:txBody>
      </p:sp>
      <p:sp>
        <p:nvSpPr>
          <p:cNvPr id="26" name="正方形/長方形 25"/>
          <p:cNvSpPr/>
          <p:nvPr/>
        </p:nvSpPr>
        <p:spPr>
          <a:xfrm>
            <a:off x="75352" y="5560468"/>
            <a:ext cx="216000" cy="21603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smtClean="0">
                <a:solidFill>
                  <a:schemeClr val="tx1"/>
                </a:solidFill>
                <a:latin typeface="ＭＳ ゴシック" pitchFamily="49" charset="-128"/>
                <a:ea typeface="ＭＳ ゴシック" pitchFamily="49" charset="-128"/>
              </a:rPr>
              <a:t>２</a:t>
            </a:r>
            <a:endParaRPr kumimoji="1" lang="ja-JP" altLang="en-US" sz="900" b="1" dirty="0">
              <a:solidFill>
                <a:schemeClr val="tx1"/>
              </a:solidFill>
              <a:latin typeface="ＭＳ ゴシック" pitchFamily="49" charset="-128"/>
              <a:ea typeface="ＭＳ ゴシック" pitchFamily="49" charset="-128"/>
            </a:endParaRPr>
          </a:p>
        </p:txBody>
      </p:sp>
      <p:sp>
        <p:nvSpPr>
          <p:cNvPr id="35" name="円/楕円 34"/>
          <p:cNvSpPr/>
          <p:nvPr/>
        </p:nvSpPr>
        <p:spPr>
          <a:xfrm>
            <a:off x="4617210" y="3404785"/>
            <a:ext cx="324000" cy="144019"/>
          </a:xfrm>
          <a:prstGeom prst="ellipse">
            <a:avLst/>
          </a:prstGeom>
          <a:noFill/>
          <a:ln w="635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50" dirty="0" smtClean="0">
                <a:solidFill>
                  <a:schemeClr val="tx1"/>
                </a:solidFill>
                <a:latin typeface="ＭＳ ゴシック" pitchFamily="49" charset="-128"/>
                <a:ea typeface="ＭＳ ゴシック" pitchFamily="49" charset="-128"/>
              </a:rPr>
              <a:t>大正</a:t>
            </a:r>
            <a:endParaRPr kumimoji="1" lang="ja-JP" altLang="en-US" sz="850" dirty="0">
              <a:solidFill>
                <a:schemeClr val="tx1"/>
              </a:solidFill>
              <a:latin typeface="ＭＳ ゴシック" pitchFamily="49" charset="-128"/>
              <a:ea typeface="ＭＳ ゴシック" pitchFamily="49" charset="-128"/>
            </a:endParaRPr>
          </a:p>
        </p:txBody>
      </p:sp>
      <p:sp>
        <p:nvSpPr>
          <p:cNvPr id="37" name="円/楕円 36"/>
          <p:cNvSpPr/>
          <p:nvPr/>
        </p:nvSpPr>
        <p:spPr>
          <a:xfrm>
            <a:off x="4617210" y="3728829"/>
            <a:ext cx="324000" cy="144020"/>
          </a:xfrm>
          <a:prstGeom prst="ellipse">
            <a:avLst/>
          </a:prstGeom>
          <a:noFill/>
          <a:ln w="635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50" dirty="0" smtClean="0">
                <a:solidFill>
                  <a:schemeClr val="tx1"/>
                </a:solidFill>
                <a:latin typeface="ＭＳ ゴシック" pitchFamily="49" charset="-128"/>
                <a:ea typeface="ＭＳ ゴシック" pitchFamily="49" charset="-128"/>
              </a:rPr>
              <a:t>昭和</a:t>
            </a:r>
            <a:endParaRPr kumimoji="1" lang="ja-JP" altLang="en-US" sz="850" dirty="0">
              <a:solidFill>
                <a:schemeClr val="tx1"/>
              </a:solidFill>
              <a:latin typeface="ＭＳ ゴシック" pitchFamily="49" charset="-128"/>
              <a:ea typeface="ＭＳ ゴシック" pitchFamily="49" charset="-128"/>
            </a:endParaRPr>
          </a:p>
        </p:txBody>
      </p:sp>
      <p:sp>
        <p:nvSpPr>
          <p:cNvPr id="38" name="円/楕円 37"/>
          <p:cNvSpPr/>
          <p:nvPr/>
        </p:nvSpPr>
        <p:spPr>
          <a:xfrm>
            <a:off x="5049270" y="3404785"/>
            <a:ext cx="324000" cy="144020"/>
          </a:xfrm>
          <a:prstGeom prst="ellipse">
            <a:avLst/>
          </a:prstGeom>
          <a:noFill/>
          <a:ln w="635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50" dirty="0" smtClean="0">
                <a:solidFill>
                  <a:schemeClr val="tx1"/>
                </a:solidFill>
                <a:latin typeface="ＭＳ ゴシック" pitchFamily="49" charset="-128"/>
                <a:ea typeface="ＭＳ ゴシック" pitchFamily="49" charset="-128"/>
              </a:rPr>
              <a:t>平成</a:t>
            </a:r>
            <a:endParaRPr kumimoji="1" lang="ja-JP" altLang="en-US" sz="850" dirty="0">
              <a:solidFill>
                <a:schemeClr val="tx1"/>
              </a:solidFill>
              <a:latin typeface="ＭＳ ゴシック" pitchFamily="49" charset="-128"/>
              <a:ea typeface="ＭＳ ゴシック" pitchFamily="49" charset="-128"/>
            </a:endParaRPr>
          </a:p>
        </p:txBody>
      </p:sp>
      <p:sp>
        <p:nvSpPr>
          <p:cNvPr id="28" name="テキスト ボックス 27"/>
          <p:cNvSpPr txBox="1"/>
          <p:nvPr/>
        </p:nvSpPr>
        <p:spPr>
          <a:xfrm>
            <a:off x="5040700" y="9624125"/>
            <a:ext cx="1988800" cy="234286"/>
          </a:xfrm>
          <a:prstGeom prst="rect">
            <a:avLst/>
          </a:prstGeom>
          <a:noFill/>
        </p:spPr>
        <p:txBody>
          <a:bodyPr wrap="square" lIns="36000" tIns="36000" rIns="36000" bIns="36000" rtlCol="0" anchor="ctr" anchorCtr="0">
            <a:spAutoFit/>
          </a:bodyPr>
          <a:lstStyle/>
          <a:p>
            <a:pPr algn="ctr"/>
            <a:r>
              <a:rPr kumimoji="1" lang="ja-JP" altLang="en-US" sz="1050" dirty="0" smtClean="0"/>
              <a:t>収納保全</a:t>
            </a:r>
            <a:r>
              <a:rPr kumimoji="1" lang="en-US" altLang="ja-JP" sz="1050" dirty="0" smtClean="0"/>
              <a:t>2019.10</a:t>
            </a:r>
            <a:r>
              <a:rPr kumimoji="1" lang="ja-JP" altLang="en-US" sz="1050" dirty="0" smtClean="0"/>
              <a:t>（</a:t>
            </a:r>
            <a:r>
              <a:rPr kumimoji="1" lang="en-US" altLang="ja-JP" sz="1050" dirty="0" smtClean="0"/>
              <a:t>890933</a:t>
            </a:r>
            <a:r>
              <a:rPr kumimoji="1" lang="ja-JP" altLang="en-US" sz="1050" dirty="0" smtClean="0"/>
              <a:t>）</a:t>
            </a:r>
            <a:endParaRPr kumimoji="1" lang="ja-JP" altLang="en-US" sz="1050" dirty="0"/>
          </a:p>
        </p:txBody>
      </p:sp>
      <p:sp>
        <p:nvSpPr>
          <p:cNvPr id="19" name="円/楕円 18"/>
          <p:cNvSpPr/>
          <p:nvPr/>
        </p:nvSpPr>
        <p:spPr>
          <a:xfrm>
            <a:off x="5049270" y="3728829"/>
            <a:ext cx="324000" cy="144020"/>
          </a:xfrm>
          <a:prstGeom prst="ellipse">
            <a:avLst/>
          </a:prstGeom>
          <a:noFill/>
          <a:ln w="635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50" dirty="0" smtClean="0">
                <a:solidFill>
                  <a:schemeClr val="tx1"/>
                </a:solidFill>
                <a:latin typeface="ＭＳ ゴシック" pitchFamily="49" charset="-128"/>
                <a:ea typeface="ＭＳ ゴシック" pitchFamily="49" charset="-128"/>
              </a:rPr>
              <a:t>令和</a:t>
            </a:r>
            <a:endParaRPr kumimoji="1" lang="en-US" altLang="ja-JP" sz="850" dirty="0" smtClean="0">
              <a:solidFill>
                <a:schemeClr val="tx1"/>
              </a:solidFill>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12162</TotalTime>
  <Words>223</Words>
  <Application>Microsoft Office PowerPoint</Application>
  <PresentationFormat>A4 210 x 297 mm</PresentationFormat>
  <Paragraphs>39</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30165</dc:creator>
  <cp:lastModifiedBy>34373</cp:lastModifiedBy>
  <cp:revision>1033</cp:revision>
  <dcterms:created xsi:type="dcterms:W3CDTF">2012-10-10T10:30:45Z</dcterms:created>
  <dcterms:modified xsi:type="dcterms:W3CDTF">2019-09-30T23:55:17Z</dcterms:modified>
</cp:coreProperties>
</file>